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147479862" r:id="rId2"/>
    <p:sldId id="2147479860" r:id="rId3"/>
    <p:sldId id="2147469924" r:id="rId4"/>
    <p:sldId id="2147468967" r:id="rId5"/>
    <p:sldId id="2145706051" r:id="rId6"/>
    <p:sldId id="2147479925" r:id="rId7"/>
    <p:sldId id="2147479863" r:id="rId8"/>
    <p:sldId id="2147468966" r:id="rId9"/>
    <p:sldId id="2147479926" r:id="rId10"/>
    <p:sldId id="2147479861" r:id="rId11"/>
    <p:sldId id="2147479857" r:id="rId12"/>
    <p:sldId id="2147468965" r:id="rId13"/>
    <p:sldId id="21474798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E0F5CC-757B-4545-95BB-955B4845C798}">
          <p14:sldIdLst/>
        </p14:section>
        <p14:section name="Default Section" id="{DBC3ECE1-18F2-49B5-A05F-C9B21E52D796}">
          <p14:sldIdLst>
            <p14:sldId id="2147479862"/>
          </p14:sldIdLst>
        </p14:section>
        <p14:section name="Market Benefit" id="{3A659003-EE2D-4E2B-BC20-138F7A5185D2}">
          <p14:sldIdLst>
            <p14:sldId id="2147479860"/>
            <p14:sldId id="2147469924"/>
          </p14:sldIdLst>
        </p14:section>
        <p14:section name="Solution Introduction" id="{C3191FB3-4AC4-4136-978A-26331A2067E3}">
          <p14:sldIdLst>
            <p14:sldId id="2147468967"/>
            <p14:sldId id="2145706051"/>
          </p14:sldIdLst>
        </p14:section>
        <p14:section name="Workshop Details" id="{ED005A7E-F5A8-4389-971C-C4BC844064FE}">
          <p14:sldIdLst>
            <p14:sldId id="2147479925"/>
            <p14:sldId id="2147479863"/>
            <p14:sldId id="2147468966"/>
            <p14:sldId id="2147479926"/>
          </p14:sldIdLst>
        </p14:section>
        <p14:section name="Closing" id="{3B243332-CF44-41BA-A857-33EBC9FDE6D1}">
          <p14:sldIdLst>
            <p14:sldId id="2147479861"/>
            <p14:sldId id="2147479857"/>
          </p14:sldIdLst>
        </p14:section>
        <p14:section name="Appendix" id="{C5F52983-BC2B-43BC-AF4B-A7966C6BC9C5}">
          <p14:sldIdLst>
            <p14:sldId id="2147468965"/>
            <p14:sldId id="21474798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B554B6-987B-4A54-94D3-62FAB7EAE60E}" v="1191" dt="2023-06-06T15:15:43.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6" autoAdjust="0"/>
    <p:restoredTop sz="94660"/>
  </p:normalViewPr>
  <p:slideViewPr>
    <p:cSldViewPr snapToGrid="0">
      <p:cViewPr varScale="1">
        <p:scale>
          <a:sx n="108" d="100"/>
          <a:sy n="108" d="100"/>
        </p:scale>
        <p:origin x="78" y="108"/>
      </p:cViewPr>
      <p:guideLst/>
    </p:cSldViewPr>
  </p:slideViewPr>
  <p:notesTextViewPr>
    <p:cViewPr>
      <p:scale>
        <a:sx n="1" d="1"/>
        <a:sy n="1" d="1"/>
      </p:scale>
      <p:origin x="0" y="0"/>
    </p:cViewPr>
  </p:notesTextViewPr>
  <p:sorterViewPr>
    <p:cViewPr>
      <p:scale>
        <a:sx n="100" d="100"/>
        <a:sy n="100" d="100"/>
      </p:scale>
      <p:origin x="0" y="-30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9E4FD-9A53-4C30-A04C-375DD9E6723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C9668ED-7D07-4DD2-8C8D-9AAFDB2FD238}">
      <dgm:prSet custT="1"/>
      <dgm:spPr/>
      <dgm:t>
        <a:bodyPr/>
        <a:lstStyle/>
        <a:p>
          <a:r>
            <a:rPr lang="en-US" sz="1400" b="0" i="0"/>
            <a:t>Smart and Multilingual Search Engine: Provides links and answers to search queries, improving the search experience for customers and employees.</a:t>
          </a:r>
          <a:endParaRPr lang="en-US" sz="1400" dirty="0"/>
        </a:p>
      </dgm:t>
    </dgm:pt>
    <dgm:pt modelId="{51116858-F332-4518-866D-C83C1D349074}" type="parTrans" cxnId="{CA7F30AF-5DA2-4C2E-8ADD-849A6F3D6A4A}">
      <dgm:prSet/>
      <dgm:spPr/>
      <dgm:t>
        <a:bodyPr/>
        <a:lstStyle/>
        <a:p>
          <a:endParaRPr lang="en-US"/>
        </a:p>
      </dgm:t>
    </dgm:pt>
    <dgm:pt modelId="{F7BAC965-1FA0-4351-9662-15E6E56293AE}" type="sibTrans" cxnId="{CA7F30AF-5DA2-4C2E-8ADD-849A6F3D6A4A}">
      <dgm:prSet/>
      <dgm:spPr/>
      <dgm:t>
        <a:bodyPr/>
        <a:lstStyle/>
        <a:p>
          <a:endParaRPr lang="en-US"/>
        </a:p>
      </dgm:t>
    </dgm:pt>
    <dgm:pt modelId="{048CE6F1-BE13-4E18-A9AC-2A56603BBF5F}">
      <dgm:prSet/>
      <dgm:spPr/>
      <dgm:t>
        <a:bodyPr/>
        <a:lstStyle/>
        <a:p>
          <a:pPr>
            <a:buFont typeface="Arial" panose="020B0604020202020204" pitchFamily="34" charset="0"/>
            <a:buChar char="•"/>
          </a:pPr>
          <a:r>
            <a:rPr lang="en-US" b="0" i="0"/>
            <a:t>Simplifies AI Implementation: Solves 80% of use cases for companies, without requiring retraining or hosting models.</a:t>
          </a:r>
        </a:p>
      </dgm:t>
    </dgm:pt>
    <dgm:pt modelId="{F0A29F63-7E0E-43A6-BDF5-7EA2E3C81F49}" type="parTrans" cxnId="{AF2006BB-7435-40B0-BCC1-2554A360DA44}">
      <dgm:prSet/>
      <dgm:spPr/>
      <dgm:t>
        <a:bodyPr/>
        <a:lstStyle/>
        <a:p>
          <a:endParaRPr lang="en-US"/>
        </a:p>
      </dgm:t>
    </dgm:pt>
    <dgm:pt modelId="{FB2B377F-D56F-454C-B2AC-F0DBE817262F}" type="sibTrans" cxnId="{AF2006BB-7435-40B0-BCC1-2554A360DA44}">
      <dgm:prSet/>
      <dgm:spPr/>
      <dgm:t>
        <a:bodyPr/>
        <a:lstStyle/>
        <a:p>
          <a:endParaRPr lang="en-US"/>
        </a:p>
      </dgm:t>
    </dgm:pt>
    <dgm:pt modelId="{08C1A3E3-09D8-49FC-8E3D-3B66DE8F7536}">
      <dgm:prSet/>
      <dgm:spPr/>
      <dgm:t>
        <a:bodyPr/>
        <a:lstStyle/>
        <a:p>
          <a:pPr>
            <a:buFont typeface="Arial" panose="020B0604020202020204" pitchFamily="34" charset="0"/>
            <a:buChar char="•"/>
          </a:pPr>
          <a:r>
            <a:rPr lang="en-US" b="0" i="0"/>
            <a:t>Python Code Deployment: All Azure services and configurations can be deployed via Python code, making it customizable and easy to maintain.</a:t>
          </a:r>
        </a:p>
      </dgm:t>
    </dgm:pt>
    <dgm:pt modelId="{19465282-777E-4F48-8F6E-1587F1D47006}" type="parTrans" cxnId="{D7976158-B93C-43A4-9334-A6D28C577CA6}">
      <dgm:prSet/>
      <dgm:spPr/>
      <dgm:t>
        <a:bodyPr/>
        <a:lstStyle/>
        <a:p>
          <a:endParaRPr lang="en-US"/>
        </a:p>
      </dgm:t>
    </dgm:pt>
    <dgm:pt modelId="{C6136229-EC74-4355-AAB0-6063D4DAF55C}" type="sibTrans" cxnId="{D7976158-B93C-43A4-9334-A6D28C577CA6}">
      <dgm:prSet/>
      <dgm:spPr/>
      <dgm:t>
        <a:bodyPr/>
        <a:lstStyle/>
        <a:p>
          <a:endParaRPr lang="en-US"/>
        </a:p>
      </dgm:t>
    </dgm:pt>
    <dgm:pt modelId="{E8187A6F-A98B-40B7-A6FC-4EC9580A9395}">
      <dgm:prSet/>
      <dgm:spPr/>
      <dgm:t>
        <a:bodyPr/>
        <a:lstStyle/>
        <a:p>
          <a:pPr>
            <a:buFont typeface="Arial" panose="020B0604020202020204" pitchFamily="34" charset="0"/>
            <a:buChar char="•"/>
          </a:pPr>
          <a:r>
            <a:rPr lang="en-US" b="0" i="0"/>
            <a:t>Enriched Search Results: Uses Azure Cognitive Services to improve the accuracy of search results, detecting languages, OCR images, and recognizing entities.</a:t>
          </a:r>
        </a:p>
      </dgm:t>
    </dgm:pt>
    <dgm:pt modelId="{0AE76BF1-2CAB-4A13-9D2F-1A33C9BC0B4B}" type="parTrans" cxnId="{CF973459-C4B5-44C5-A668-D2A06256C841}">
      <dgm:prSet/>
      <dgm:spPr/>
      <dgm:t>
        <a:bodyPr/>
        <a:lstStyle/>
        <a:p>
          <a:endParaRPr lang="en-US"/>
        </a:p>
      </dgm:t>
    </dgm:pt>
    <dgm:pt modelId="{D9CDAD14-086C-42A0-9614-D15F9DFCA072}" type="sibTrans" cxnId="{CF973459-C4B5-44C5-A668-D2A06256C841}">
      <dgm:prSet/>
      <dgm:spPr/>
      <dgm:t>
        <a:bodyPr/>
        <a:lstStyle/>
        <a:p>
          <a:endParaRPr lang="en-US"/>
        </a:p>
      </dgm:t>
    </dgm:pt>
    <dgm:pt modelId="{6249C82E-223C-4598-82F5-8A76E7CC4FBD}">
      <dgm:prSet/>
      <dgm:spPr/>
      <dgm:t>
        <a:bodyPr/>
        <a:lstStyle/>
        <a:p>
          <a:pPr>
            <a:buFont typeface="Arial" panose="020B0604020202020204" pitchFamily="34" charset="0"/>
            <a:buChar char="•"/>
          </a:pPr>
          <a:r>
            <a:rPr lang="en-US" b="0" i="0"/>
            <a:t>Streamlined Search Process: Uses LangChain as a wrapper for interacting with Azure OpenAI, vector stores, and constructing prompts.</a:t>
          </a:r>
        </a:p>
      </dgm:t>
    </dgm:pt>
    <dgm:pt modelId="{7B7479E5-3C7D-487A-A212-FF2F7D398547}" type="parTrans" cxnId="{BEEE166C-E888-4032-9201-CA6F694B9B5E}">
      <dgm:prSet/>
      <dgm:spPr/>
      <dgm:t>
        <a:bodyPr/>
        <a:lstStyle/>
        <a:p>
          <a:endParaRPr lang="en-US"/>
        </a:p>
      </dgm:t>
    </dgm:pt>
    <dgm:pt modelId="{5B6B0F6D-9D3B-46E5-8E0B-1E09AC3F2B0F}" type="sibTrans" cxnId="{BEEE166C-E888-4032-9201-CA6F694B9B5E}">
      <dgm:prSet/>
      <dgm:spPr/>
      <dgm:t>
        <a:bodyPr/>
        <a:lstStyle/>
        <a:p>
          <a:endParaRPr lang="en-US"/>
        </a:p>
      </dgm:t>
    </dgm:pt>
    <dgm:pt modelId="{7E670EDF-54A0-4416-A60F-3E50CF7E27B6}">
      <dgm:prSet/>
      <dgm:spPr/>
      <dgm:t>
        <a:bodyPr/>
        <a:lstStyle/>
        <a:p>
          <a:pPr>
            <a:buFont typeface="Arial" panose="020B0604020202020204" pitchFamily="34" charset="0"/>
            <a:buChar char="•"/>
          </a:pPr>
          <a:r>
            <a:rPr lang="en-US" b="0" i="0"/>
            <a:t>User-Friendly Interface: Uses Streamlit to build the web application in Python, providing an intuitive interface for customers and employees.</a:t>
          </a:r>
        </a:p>
      </dgm:t>
    </dgm:pt>
    <dgm:pt modelId="{93267BE4-BF69-4002-BBB9-A9C047ADCFCA}" type="parTrans" cxnId="{11392828-9D67-4F6C-B653-22FC83B382F1}">
      <dgm:prSet/>
      <dgm:spPr/>
      <dgm:t>
        <a:bodyPr/>
        <a:lstStyle/>
        <a:p>
          <a:endParaRPr lang="en-US"/>
        </a:p>
      </dgm:t>
    </dgm:pt>
    <dgm:pt modelId="{8706D3F7-DEAA-4E98-9E3C-D71AB4EB30DE}" type="sibTrans" cxnId="{11392828-9D67-4F6C-B653-22FC83B382F1}">
      <dgm:prSet/>
      <dgm:spPr/>
      <dgm:t>
        <a:bodyPr/>
        <a:lstStyle/>
        <a:p>
          <a:endParaRPr lang="en-US"/>
        </a:p>
      </dgm:t>
    </dgm:pt>
    <dgm:pt modelId="{163420B2-3DFB-4AF6-84A0-09AB50A4CEA5}">
      <dgm:prSet/>
      <dgm:spPr/>
      <dgm:t>
        <a:bodyPr/>
        <a:lstStyle/>
        <a:p>
          <a:pPr>
            <a:buFont typeface="Arial" panose="020B0604020202020204" pitchFamily="34" charset="0"/>
            <a:buChar char="•"/>
          </a:pPr>
          <a:r>
            <a:rPr lang="en-US" b="0" i="0"/>
            <a:t>Personalized Recommendations: Coming soon, the search engine will recommend new searches based on users' history, further improving the search experience.</a:t>
          </a:r>
        </a:p>
      </dgm:t>
    </dgm:pt>
    <dgm:pt modelId="{E592E4B4-ABD9-4DBF-AE05-CDCE70390680}" type="parTrans" cxnId="{F86BDE2C-620F-491D-800B-7AB6939C7021}">
      <dgm:prSet/>
      <dgm:spPr/>
      <dgm:t>
        <a:bodyPr/>
        <a:lstStyle/>
        <a:p>
          <a:endParaRPr lang="en-US"/>
        </a:p>
      </dgm:t>
    </dgm:pt>
    <dgm:pt modelId="{EF14FB50-448B-45F0-B8CF-31A65E896DA4}" type="sibTrans" cxnId="{F86BDE2C-620F-491D-800B-7AB6939C7021}">
      <dgm:prSet/>
      <dgm:spPr/>
      <dgm:t>
        <a:bodyPr/>
        <a:lstStyle/>
        <a:p>
          <a:endParaRPr lang="en-US"/>
        </a:p>
      </dgm:t>
    </dgm:pt>
    <dgm:pt modelId="{DBB82DCE-1029-4C20-A7BD-50AC6011F0E9}" type="pres">
      <dgm:prSet presAssocID="{1269E4FD-9A53-4C30-A04C-375DD9E67233}" presName="Name0" presStyleCnt="0">
        <dgm:presLayoutVars>
          <dgm:chMax val="7"/>
          <dgm:chPref val="7"/>
          <dgm:dir/>
        </dgm:presLayoutVars>
      </dgm:prSet>
      <dgm:spPr/>
    </dgm:pt>
    <dgm:pt modelId="{4BCE8670-B4EA-4F9B-B342-A938200962D6}" type="pres">
      <dgm:prSet presAssocID="{1269E4FD-9A53-4C30-A04C-375DD9E67233}" presName="Name1" presStyleCnt="0"/>
      <dgm:spPr/>
    </dgm:pt>
    <dgm:pt modelId="{1321C686-C29A-415D-8B24-22FD1C283051}" type="pres">
      <dgm:prSet presAssocID="{1269E4FD-9A53-4C30-A04C-375DD9E67233}" presName="cycle" presStyleCnt="0"/>
      <dgm:spPr/>
    </dgm:pt>
    <dgm:pt modelId="{A11D7F51-8794-447B-952B-2C1687E56187}" type="pres">
      <dgm:prSet presAssocID="{1269E4FD-9A53-4C30-A04C-375DD9E67233}" presName="srcNode" presStyleLbl="node1" presStyleIdx="0" presStyleCnt="7"/>
      <dgm:spPr/>
    </dgm:pt>
    <dgm:pt modelId="{8CC51418-B0AB-4865-A1CB-F79B17FEF9D0}" type="pres">
      <dgm:prSet presAssocID="{1269E4FD-9A53-4C30-A04C-375DD9E67233}" presName="conn" presStyleLbl="parChTrans1D2" presStyleIdx="0" presStyleCnt="1"/>
      <dgm:spPr/>
    </dgm:pt>
    <dgm:pt modelId="{E8B71BBB-A7DF-497C-B825-0E990707CFFC}" type="pres">
      <dgm:prSet presAssocID="{1269E4FD-9A53-4C30-A04C-375DD9E67233}" presName="extraNode" presStyleLbl="node1" presStyleIdx="0" presStyleCnt="7"/>
      <dgm:spPr/>
    </dgm:pt>
    <dgm:pt modelId="{04639FCC-CC0B-4EF9-AC53-D3F559438984}" type="pres">
      <dgm:prSet presAssocID="{1269E4FD-9A53-4C30-A04C-375DD9E67233}" presName="dstNode" presStyleLbl="node1" presStyleIdx="0" presStyleCnt="7"/>
      <dgm:spPr/>
    </dgm:pt>
    <dgm:pt modelId="{7AD04FAB-2C86-4685-A687-C8835A6714F4}" type="pres">
      <dgm:prSet presAssocID="{DC9668ED-7D07-4DD2-8C8D-9AAFDB2FD238}" presName="text_1" presStyleLbl="node1" presStyleIdx="0" presStyleCnt="7">
        <dgm:presLayoutVars>
          <dgm:bulletEnabled val="1"/>
        </dgm:presLayoutVars>
      </dgm:prSet>
      <dgm:spPr/>
    </dgm:pt>
    <dgm:pt modelId="{100CE4FF-3B0F-4F7C-B65B-32BCEFF2B13F}" type="pres">
      <dgm:prSet presAssocID="{DC9668ED-7D07-4DD2-8C8D-9AAFDB2FD238}" presName="accent_1" presStyleCnt="0"/>
      <dgm:spPr/>
    </dgm:pt>
    <dgm:pt modelId="{5A8EAAE5-47CD-441F-B2D5-D13D91E202FE}" type="pres">
      <dgm:prSet presAssocID="{DC9668ED-7D07-4DD2-8C8D-9AAFDB2FD238}" presName="accentRepeatNode" presStyleLbl="solidFgAcc1" presStyleIdx="0" presStyleCnt="7"/>
      <dgm:spPr/>
    </dgm:pt>
    <dgm:pt modelId="{44B8FC3E-C40C-4771-A227-AA31C007FB38}" type="pres">
      <dgm:prSet presAssocID="{048CE6F1-BE13-4E18-A9AC-2A56603BBF5F}" presName="text_2" presStyleLbl="node1" presStyleIdx="1" presStyleCnt="7">
        <dgm:presLayoutVars>
          <dgm:bulletEnabled val="1"/>
        </dgm:presLayoutVars>
      </dgm:prSet>
      <dgm:spPr/>
    </dgm:pt>
    <dgm:pt modelId="{0E161152-1BAC-45C8-A594-7A1B578583B1}" type="pres">
      <dgm:prSet presAssocID="{048CE6F1-BE13-4E18-A9AC-2A56603BBF5F}" presName="accent_2" presStyleCnt="0"/>
      <dgm:spPr/>
    </dgm:pt>
    <dgm:pt modelId="{4803DBC3-BFFB-4273-877A-F07EA3BA6202}" type="pres">
      <dgm:prSet presAssocID="{048CE6F1-BE13-4E18-A9AC-2A56603BBF5F}" presName="accentRepeatNode" presStyleLbl="solidFgAcc1" presStyleIdx="1" presStyleCnt="7"/>
      <dgm:spPr/>
    </dgm:pt>
    <dgm:pt modelId="{D097FD8D-208A-4283-9399-B5F60DB0F55B}" type="pres">
      <dgm:prSet presAssocID="{08C1A3E3-09D8-49FC-8E3D-3B66DE8F7536}" presName="text_3" presStyleLbl="node1" presStyleIdx="2" presStyleCnt="7">
        <dgm:presLayoutVars>
          <dgm:bulletEnabled val="1"/>
        </dgm:presLayoutVars>
      </dgm:prSet>
      <dgm:spPr/>
    </dgm:pt>
    <dgm:pt modelId="{3711A4FA-36E9-4266-838F-220DECA14ED5}" type="pres">
      <dgm:prSet presAssocID="{08C1A3E3-09D8-49FC-8E3D-3B66DE8F7536}" presName="accent_3" presStyleCnt="0"/>
      <dgm:spPr/>
    </dgm:pt>
    <dgm:pt modelId="{595DB7AB-F586-42DF-A1DA-1EF16C3F11F6}" type="pres">
      <dgm:prSet presAssocID="{08C1A3E3-09D8-49FC-8E3D-3B66DE8F7536}" presName="accentRepeatNode" presStyleLbl="solidFgAcc1" presStyleIdx="2" presStyleCnt="7"/>
      <dgm:spPr/>
    </dgm:pt>
    <dgm:pt modelId="{31CD6E68-7706-4EF2-B3F2-33FCFCD851F1}" type="pres">
      <dgm:prSet presAssocID="{E8187A6F-A98B-40B7-A6FC-4EC9580A9395}" presName="text_4" presStyleLbl="node1" presStyleIdx="3" presStyleCnt="7">
        <dgm:presLayoutVars>
          <dgm:bulletEnabled val="1"/>
        </dgm:presLayoutVars>
      </dgm:prSet>
      <dgm:spPr/>
    </dgm:pt>
    <dgm:pt modelId="{F608D2BF-304F-4493-9895-69AFFB624C17}" type="pres">
      <dgm:prSet presAssocID="{E8187A6F-A98B-40B7-A6FC-4EC9580A9395}" presName="accent_4" presStyleCnt="0"/>
      <dgm:spPr/>
    </dgm:pt>
    <dgm:pt modelId="{69C077D4-022D-44C7-B36E-98B884DEC46C}" type="pres">
      <dgm:prSet presAssocID="{E8187A6F-A98B-40B7-A6FC-4EC9580A9395}" presName="accentRepeatNode" presStyleLbl="solidFgAcc1" presStyleIdx="3" presStyleCnt="7"/>
      <dgm:spPr/>
    </dgm:pt>
    <dgm:pt modelId="{14CFC2D9-8956-4739-A2F3-B88270BB8D6D}" type="pres">
      <dgm:prSet presAssocID="{6249C82E-223C-4598-82F5-8A76E7CC4FBD}" presName="text_5" presStyleLbl="node1" presStyleIdx="4" presStyleCnt="7">
        <dgm:presLayoutVars>
          <dgm:bulletEnabled val="1"/>
        </dgm:presLayoutVars>
      </dgm:prSet>
      <dgm:spPr/>
    </dgm:pt>
    <dgm:pt modelId="{97F65294-F975-474E-BF22-3EF2B92F9A3C}" type="pres">
      <dgm:prSet presAssocID="{6249C82E-223C-4598-82F5-8A76E7CC4FBD}" presName="accent_5" presStyleCnt="0"/>
      <dgm:spPr/>
    </dgm:pt>
    <dgm:pt modelId="{C09EF7D3-8A24-430A-ACE4-43D01241D687}" type="pres">
      <dgm:prSet presAssocID="{6249C82E-223C-4598-82F5-8A76E7CC4FBD}" presName="accentRepeatNode" presStyleLbl="solidFgAcc1" presStyleIdx="4" presStyleCnt="7"/>
      <dgm:spPr/>
    </dgm:pt>
    <dgm:pt modelId="{D357DE6E-0FC7-4272-94D7-43B66268560A}" type="pres">
      <dgm:prSet presAssocID="{7E670EDF-54A0-4416-A60F-3E50CF7E27B6}" presName="text_6" presStyleLbl="node1" presStyleIdx="5" presStyleCnt="7">
        <dgm:presLayoutVars>
          <dgm:bulletEnabled val="1"/>
        </dgm:presLayoutVars>
      </dgm:prSet>
      <dgm:spPr/>
    </dgm:pt>
    <dgm:pt modelId="{6F19ADD0-5750-48CD-86FC-27A6F281FF97}" type="pres">
      <dgm:prSet presAssocID="{7E670EDF-54A0-4416-A60F-3E50CF7E27B6}" presName="accent_6" presStyleCnt="0"/>
      <dgm:spPr/>
    </dgm:pt>
    <dgm:pt modelId="{EAAEDD3D-F903-4114-B27F-4120CB9EBE48}" type="pres">
      <dgm:prSet presAssocID="{7E670EDF-54A0-4416-A60F-3E50CF7E27B6}" presName="accentRepeatNode" presStyleLbl="solidFgAcc1" presStyleIdx="5" presStyleCnt="7"/>
      <dgm:spPr/>
    </dgm:pt>
    <dgm:pt modelId="{0C23ADC6-FF5C-4AE9-902C-5D34DCB27164}" type="pres">
      <dgm:prSet presAssocID="{163420B2-3DFB-4AF6-84A0-09AB50A4CEA5}" presName="text_7" presStyleLbl="node1" presStyleIdx="6" presStyleCnt="7">
        <dgm:presLayoutVars>
          <dgm:bulletEnabled val="1"/>
        </dgm:presLayoutVars>
      </dgm:prSet>
      <dgm:spPr/>
    </dgm:pt>
    <dgm:pt modelId="{FC47D7B9-602C-4740-B378-4F11A6EE6AD4}" type="pres">
      <dgm:prSet presAssocID="{163420B2-3DFB-4AF6-84A0-09AB50A4CEA5}" presName="accent_7" presStyleCnt="0"/>
      <dgm:spPr/>
    </dgm:pt>
    <dgm:pt modelId="{C4AE3B8D-DB8B-467E-AB06-57F3D6572E8D}" type="pres">
      <dgm:prSet presAssocID="{163420B2-3DFB-4AF6-84A0-09AB50A4CEA5}" presName="accentRepeatNode" presStyleLbl="solidFgAcc1" presStyleIdx="6" presStyleCnt="7"/>
      <dgm:spPr/>
    </dgm:pt>
  </dgm:ptLst>
  <dgm:cxnLst>
    <dgm:cxn modelId="{09DA9602-5098-4D67-98A0-ADA50DE93CFF}" type="presOf" srcId="{7E670EDF-54A0-4416-A60F-3E50CF7E27B6}" destId="{D357DE6E-0FC7-4272-94D7-43B66268560A}" srcOrd="0" destOrd="0" presId="urn:microsoft.com/office/officeart/2008/layout/VerticalCurvedList"/>
    <dgm:cxn modelId="{08508E12-9BD8-45CD-8D7A-335314F6A25A}" type="presOf" srcId="{E8187A6F-A98B-40B7-A6FC-4EC9580A9395}" destId="{31CD6E68-7706-4EF2-B3F2-33FCFCD851F1}" srcOrd="0" destOrd="0" presId="urn:microsoft.com/office/officeart/2008/layout/VerticalCurvedList"/>
    <dgm:cxn modelId="{11392828-9D67-4F6C-B653-22FC83B382F1}" srcId="{1269E4FD-9A53-4C30-A04C-375DD9E67233}" destId="{7E670EDF-54A0-4416-A60F-3E50CF7E27B6}" srcOrd="5" destOrd="0" parTransId="{93267BE4-BF69-4002-BBB9-A9C047ADCFCA}" sibTransId="{8706D3F7-DEAA-4E98-9E3C-D71AB4EB30DE}"/>
    <dgm:cxn modelId="{04AEEC28-53DF-416E-8FAB-742EDC20B036}" type="presOf" srcId="{F7BAC965-1FA0-4351-9662-15E6E56293AE}" destId="{8CC51418-B0AB-4865-A1CB-F79B17FEF9D0}" srcOrd="0" destOrd="0" presId="urn:microsoft.com/office/officeart/2008/layout/VerticalCurvedList"/>
    <dgm:cxn modelId="{F86BDE2C-620F-491D-800B-7AB6939C7021}" srcId="{1269E4FD-9A53-4C30-A04C-375DD9E67233}" destId="{163420B2-3DFB-4AF6-84A0-09AB50A4CEA5}" srcOrd="6" destOrd="0" parTransId="{E592E4B4-ABD9-4DBF-AE05-CDCE70390680}" sibTransId="{EF14FB50-448B-45F0-B8CF-31A65E896DA4}"/>
    <dgm:cxn modelId="{F6CA6531-A29C-45E2-A090-68191981C2A4}" type="presOf" srcId="{048CE6F1-BE13-4E18-A9AC-2A56603BBF5F}" destId="{44B8FC3E-C40C-4771-A227-AA31C007FB38}" srcOrd="0" destOrd="0" presId="urn:microsoft.com/office/officeart/2008/layout/VerticalCurvedList"/>
    <dgm:cxn modelId="{BEEE166C-E888-4032-9201-CA6F694B9B5E}" srcId="{1269E4FD-9A53-4C30-A04C-375DD9E67233}" destId="{6249C82E-223C-4598-82F5-8A76E7CC4FBD}" srcOrd="4" destOrd="0" parTransId="{7B7479E5-3C7D-487A-A212-FF2F7D398547}" sibTransId="{5B6B0F6D-9D3B-46E5-8E0B-1E09AC3F2B0F}"/>
    <dgm:cxn modelId="{CD96E675-0DA1-4626-9E52-F7C12B870DDA}" type="presOf" srcId="{163420B2-3DFB-4AF6-84A0-09AB50A4CEA5}" destId="{0C23ADC6-FF5C-4AE9-902C-5D34DCB27164}" srcOrd="0" destOrd="0" presId="urn:microsoft.com/office/officeart/2008/layout/VerticalCurvedList"/>
    <dgm:cxn modelId="{D7976158-B93C-43A4-9334-A6D28C577CA6}" srcId="{1269E4FD-9A53-4C30-A04C-375DD9E67233}" destId="{08C1A3E3-09D8-49FC-8E3D-3B66DE8F7536}" srcOrd="2" destOrd="0" parTransId="{19465282-777E-4F48-8F6E-1587F1D47006}" sibTransId="{C6136229-EC74-4355-AAB0-6063D4DAF55C}"/>
    <dgm:cxn modelId="{CF973459-C4B5-44C5-A668-D2A06256C841}" srcId="{1269E4FD-9A53-4C30-A04C-375DD9E67233}" destId="{E8187A6F-A98B-40B7-A6FC-4EC9580A9395}" srcOrd="3" destOrd="0" parTransId="{0AE76BF1-2CAB-4A13-9D2F-1A33C9BC0B4B}" sibTransId="{D9CDAD14-086C-42A0-9614-D15F9DFCA072}"/>
    <dgm:cxn modelId="{CF3A96A9-410A-4EBC-8E7E-7E783C16849B}" type="presOf" srcId="{DC9668ED-7D07-4DD2-8C8D-9AAFDB2FD238}" destId="{7AD04FAB-2C86-4685-A687-C8835A6714F4}" srcOrd="0" destOrd="0" presId="urn:microsoft.com/office/officeart/2008/layout/VerticalCurvedList"/>
    <dgm:cxn modelId="{CA7F30AF-5DA2-4C2E-8ADD-849A6F3D6A4A}" srcId="{1269E4FD-9A53-4C30-A04C-375DD9E67233}" destId="{DC9668ED-7D07-4DD2-8C8D-9AAFDB2FD238}" srcOrd="0" destOrd="0" parTransId="{51116858-F332-4518-866D-C83C1D349074}" sibTransId="{F7BAC965-1FA0-4351-9662-15E6E56293AE}"/>
    <dgm:cxn modelId="{079C87B4-663D-4FC5-84C8-43CCAF66A87E}" type="presOf" srcId="{1269E4FD-9A53-4C30-A04C-375DD9E67233}" destId="{DBB82DCE-1029-4C20-A7BD-50AC6011F0E9}" srcOrd="0" destOrd="0" presId="urn:microsoft.com/office/officeart/2008/layout/VerticalCurvedList"/>
    <dgm:cxn modelId="{C007D9BA-CB9E-4857-A5D8-1C04E64AADCB}" type="presOf" srcId="{08C1A3E3-09D8-49FC-8E3D-3B66DE8F7536}" destId="{D097FD8D-208A-4283-9399-B5F60DB0F55B}" srcOrd="0" destOrd="0" presId="urn:microsoft.com/office/officeart/2008/layout/VerticalCurvedList"/>
    <dgm:cxn modelId="{AF2006BB-7435-40B0-BCC1-2554A360DA44}" srcId="{1269E4FD-9A53-4C30-A04C-375DD9E67233}" destId="{048CE6F1-BE13-4E18-A9AC-2A56603BBF5F}" srcOrd="1" destOrd="0" parTransId="{F0A29F63-7E0E-43A6-BDF5-7EA2E3C81F49}" sibTransId="{FB2B377F-D56F-454C-B2AC-F0DBE817262F}"/>
    <dgm:cxn modelId="{A6C2D9FC-5F38-4F71-8915-D540C241A0F1}" type="presOf" srcId="{6249C82E-223C-4598-82F5-8A76E7CC4FBD}" destId="{14CFC2D9-8956-4739-A2F3-B88270BB8D6D}" srcOrd="0" destOrd="0" presId="urn:microsoft.com/office/officeart/2008/layout/VerticalCurvedList"/>
    <dgm:cxn modelId="{55AD5DAC-A639-461B-85B4-BFF97523FFE4}" type="presParOf" srcId="{DBB82DCE-1029-4C20-A7BD-50AC6011F0E9}" destId="{4BCE8670-B4EA-4F9B-B342-A938200962D6}" srcOrd="0" destOrd="0" presId="urn:microsoft.com/office/officeart/2008/layout/VerticalCurvedList"/>
    <dgm:cxn modelId="{BB066B77-FDC0-4CF3-9FB9-40E67757E3AE}" type="presParOf" srcId="{4BCE8670-B4EA-4F9B-B342-A938200962D6}" destId="{1321C686-C29A-415D-8B24-22FD1C283051}" srcOrd="0" destOrd="0" presId="urn:microsoft.com/office/officeart/2008/layout/VerticalCurvedList"/>
    <dgm:cxn modelId="{B0BE6782-299B-4904-817F-C1A3D2346429}" type="presParOf" srcId="{1321C686-C29A-415D-8B24-22FD1C283051}" destId="{A11D7F51-8794-447B-952B-2C1687E56187}" srcOrd="0" destOrd="0" presId="urn:microsoft.com/office/officeart/2008/layout/VerticalCurvedList"/>
    <dgm:cxn modelId="{E07A6AE6-9F07-48C3-97F6-A69E139E4119}" type="presParOf" srcId="{1321C686-C29A-415D-8B24-22FD1C283051}" destId="{8CC51418-B0AB-4865-A1CB-F79B17FEF9D0}" srcOrd="1" destOrd="0" presId="urn:microsoft.com/office/officeart/2008/layout/VerticalCurvedList"/>
    <dgm:cxn modelId="{C7F5CE5A-6BBC-4443-A1D6-9245522616EB}" type="presParOf" srcId="{1321C686-C29A-415D-8B24-22FD1C283051}" destId="{E8B71BBB-A7DF-497C-B825-0E990707CFFC}" srcOrd="2" destOrd="0" presId="urn:microsoft.com/office/officeart/2008/layout/VerticalCurvedList"/>
    <dgm:cxn modelId="{FE039873-1B34-4E0F-A697-D5F35CEB2E67}" type="presParOf" srcId="{1321C686-C29A-415D-8B24-22FD1C283051}" destId="{04639FCC-CC0B-4EF9-AC53-D3F559438984}" srcOrd="3" destOrd="0" presId="urn:microsoft.com/office/officeart/2008/layout/VerticalCurvedList"/>
    <dgm:cxn modelId="{AD35BA82-CA6C-4F68-9729-23C872CFBB93}" type="presParOf" srcId="{4BCE8670-B4EA-4F9B-B342-A938200962D6}" destId="{7AD04FAB-2C86-4685-A687-C8835A6714F4}" srcOrd="1" destOrd="0" presId="urn:microsoft.com/office/officeart/2008/layout/VerticalCurvedList"/>
    <dgm:cxn modelId="{AE7AB4BA-8BD6-428C-B95D-1DA3814ED800}" type="presParOf" srcId="{4BCE8670-B4EA-4F9B-B342-A938200962D6}" destId="{100CE4FF-3B0F-4F7C-B65B-32BCEFF2B13F}" srcOrd="2" destOrd="0" presId="urn:microsoft.com/office/officeart/2008/layout/VerticalCurvedList"/>
    <dgm:cxn modelId="{C40BCBB5-678B-4914-94F2-AB6EBEEFBBAE}" type="presParOf" srcId="{100CE4FF-3B0F-4F7C-B65B-32BCEFF2B13F}" destId="{5A8EAAE5-47CD-441F-B2D5-D13D91E202FE}" srcOrd="0" destOrd="0" presId="urn:microsoft.com/office/officeart/2008/layout/VerticalCurvedList"/>
    <dgm:cxn modelId="{99108818-AC89-4BDD-8C17-C5516A469321}" type="presParOf" srcId="{4BCE8670-B4EA-4F9B-B342-A938200962D6}" destId="{44B8FC3E-C40C-4771-A227-AA31C007FB38}" srcOrd="3" destOrd="0" presId="urn:microsoft.com/office/officeart/2008/layout/VerticalCurvedList"/>
    <dgm:cxn modelId="{2AAF5DCB-DB35-415C-B199-EFEB36CB3B28}" type="presParOf" srcId="{4BCE8670-B4EA-4F9B-B342-A938200962D6}" destId="{0E161152-1BAC-45C8-A594-7A1B578583B1}" srcOrd="4" destOrd="0" presId="urn:microsoft.com/office/officeart/2008/layout/VerticalCurvedList"/>
    <dgm:cxn modelId="{EF941489-562C-45CE-90F0-B9371EC295C4}" type="presParOf" srcId="{0E161152-1BAC-45C8-A594-7A1B578583B1}" destId="{4803DBC3-BFFB-4273-877A-F07EA3BA6202}" srcOrd="0" destOrd="0" presId="urn:microsoft.com/office/officeart/2008/layout/VerticalCurvedList"/>
    <dgm:cxn modelId="{D7CD4007-9C86-4CCC-87C3-309A8C719781}" type="presParOf" srcId="{4BCE8670-B4EA-4F9B-B342-A938200962D6}" destId="{D097FD8D-208A-4283-9399-B5F60DB0F55B}" srcOrd="5" destOrd="0" presId="urn:microsoft.com/office/officeart/2008/layout/VerticalCurvedList"/>
    <dgm:cxn modelId="{3F6D66C6-748B-40FF-9E9B-2E78F1385D92}" type="presParOf" srcId="{4BCE8670-B4EA-4F9B-B342-A938200962D6}" destId="{3711A4FA-36E9-4266-838F-220DECA14ED5}" srcOrd="6" destOrd="0" presId="urn:microsoft.com/office/officeart/2008/layout/VerticalCurvedList"/>
    <dgm:cxn modelId="{A16659F6-39FC-4C6F-BFEE-70CC9ED1050B}" type="presParOf" srcId="{3711A4FA-36E9-4266-838F-220DECA14ED5}" destId="{595DB7AB-F586-42DF-A1DA-1EF16C3F11F6}" srcOrd="0" destOrd="0" presId="urn:microsoft.com/office/officeart/2008/layout/VerticalCurvedList"/>
    <dgm:cxn modelId="{64E6B168-0594-41D9-8EFA-44860469FBB6}" type="presParOf" srcId="{4BCE8670-B4EA-4F9B-B342-A938200962D6}" destId="{31CD6E68-7706-4EF2-B3F2-33FCFCD851F1}" srcOrd="7" destOrd="0" presId="urn:microsoft.com/office/officeart/2008/layout/VerticalCurvedList"/>
    <dgm:cxn modelId="{7D873143-7DC1-49B1-9ED7-CDA869D24466}" type="presParOf" srcId="{4BCE8670-B4EA-4F9B-B342-A938200962D6}" destId="{F608D2BF-304F-4493-9895-69AFFB624C17}" srcOrd="8" destOrd="0" presId="urn:microsoft.com/office/officeart/2008/layout/VerticalCurvedList"/>
    <dgm:cxn modelId="{DE338758-8C5B-458F-88AF-40C6EEB446FB}" type="presParOf" srcId="{F608D2BF-304F-4493-9895-69AFFB624C17}" destId="{69C077D4-022D-44C7-B36E-98B884DEC46C}" srcOrd="0" destOrd="0" presId="urn:microsoft.com/office/officeart/2008/layout/VerticalCurvedList"/>
    <dgm:cxn modelId="{0E19A8A6-2C3F-49CB-A491-8F403300F347}" type="presParOf" srcId="{4BCE8670-B4EA-4F9B-B342-A938200962D6}" destId="{14CFC2D9-8956-4739-A2F3-B88270BB8D6D}" srcOrd="9" destOrd="0" presId="urn:microsoft.com/office/officeart/2008/layout/VerticalCurvedList"/>
    <dgm:cxn modelId="{615A875F-96E3-4527-AF6B-D5A8E3416317}" type="presParOf" srcId="{4BCE8670-B4EA-4F9B-B342-A938200962D6}" destId="{97F65294-F975-474E-BF22-3EF2B92F9A3C}" srcOrd="10" destOrd="0" presId="urn:microsoft.com/office/officeart/2008/layout/VerticalCurvedList"/>
    <dgm:cxn modelId="{99FF4188-AE08-4952-87E6-6FBB6C4AFFE5}" type="presParOf" srcId="{97F65294-F975-474E-BF22-3EF2B92F9A3C}" destId="{C09EF7D3-8A24-430A-ACE4-43D01241D687}" srcOrd="0" destOrd="0" presId="urn:microsoft.com/office/officeart/2008/layout/VerticalCurvedList"/>
    <dgm:cxn modelId="{E8310877-3DC1-4BA0-8D81-24BD51DAACBD}" type="presParOf" srcId="{4BCE8670-B4EA-4F9B-B342-A938200962D6}" destId="{D357DE6E-0FC7-4272-94D7-43B66268560A}" srcOrd="11" destOrd="0" presId="urn:microsoft.com/office/officeart/2008/layout/VerticalCurvedList"/>
    <dgm:cxn modelId="{91A5AE45-D8C5-4ECF-9503-5A917228A461}" type="presParOf" srcId="{4BCE8670-B4EA-4F9B-B342-A938200962D6}" destId="{6F19ADD0-5750-48CD-86FC-27A6F281FF97}" srcOrd="12" destOrd="0" presId="urn:microsoft.com/office/officeart/2008/layout/VerticalCurvedList"/>
    <dgm:cxn modelId="{F5AA2E3B-543E-4E2D-A7E4-A5A5A5C303BA}" type="presParOf" srcId="{6F19ADD0-5750-48CD-86FC-27A6F281FF97}" destId="{EAAEDD3D-F903-4114-B27F-4120CB9EBE48}" srcOrd="0" destOrd="0" presId="urn:microsoft.com/office/officeart/2008/layout/VerticalCurvedList"/>
    <dgm:cxn modelId="{D3B02A45-02A0-4F4B-B3A6-F92C0E6DEDE3}" type="presParOf" srcId="{4BCE8670-B4EA-4F9B-B342-A938200962D6}" destId="{0C23ADC6-FF5C-4AE9-902C-5D34DCB27164}" srcOrd="13" destOrd="0" presId="urn:microsoft.com/office/officeart/2008/layout/VerticalCurvedList"/>
    <dgm:cxn modelId="{ED0A1141-2006-4306-925E-920EA59E5A53}" type="presParOf" srcId="{4BCE8670-B4EA-4F9B-B342-A938200962D6}" destId="{FC47D7B9-602C-4740-B378-4F11A6EE6AD4}" srcOrd="14" destOrd="0" presId="urn:microsoft.com/office/officeart/2008/layout/VerticalCurvedList"/>
    <dgm:cxn modelId="{65297B58-F4B0-4AA5-9C34-67FE8DF22F27}" type="presParOf" srcId="{FC47D7B9-602C-4740-B378-4F11A6EE6AD4}" destId="{C4AE3B8D-DB8B-467E-AB06-57F3D6572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1418-B0AB-4865-A1CB-F79B17FEF9D0}">
      <dsp:nvSpPr>
        <dsp:cNvPr id="0" name=""/>
        <dsp:cNvSpPr/>
      </dsp:nvSpPr>
      <dsp:spPr>
        <a:xfrm>
          <a:off x="-5758445" y="-881908"/>
          <a:ext cx="6859798" cy="6859798"/>
        </a:xfrm>
        <a:prstGeom prst="blockArc">
          <a:avLst>
            <a:gd name="adj1" fmla="val 18900000"/>
            <a:gd name="adj2" fmla="val 2700000"/>
            <a:gd name="adj3" fmla="val 315"/>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04FAB-2C86-4685-A687-C8835A6714F4}">
      <dsp:nvSpPr>
        <dsp:cNvPr id="0" name=""/>
        <dsp:cNvSpPr/>
      </dsp:nvSpPr>
      <dsp:spPr>
        <a:xfrm>
          <a:off x="357483" y="231663"/>
          <a:ext cx="10593005" cy="463122"/>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a:t>Smart and Multilingual Search Engine: Provides links and answers to search queries, improving the search experience for customers and employees.</a:t>
          </a:r>
          <a:endParaRPr lang="en-US" sz="1400" kern="1200" dirty="0"/>
        </a:p>
      </dsp:txBody>
      <dsp:txXfrm>
        <a:off x="357483" y="231663"/>
        <a:ext cx="10593005" cy="463122"/>
      </dsp:txXfrm>
    </dsp:sp>
    <dsp:sp modelId="{5A8EAAE5-47CD-441F-B2D5-D13D91E202FE}">
      <dsp:nvSpPr>
        <dsp:cNvPr id="0" name=""/>
        <dsp:cNvSpPr/>
      </dsp:nvSpPr>
      <dsp:spPr>
        <a:xfrm>
          <a:off x="68031" y="173772"/>
          <a:ext cx="578903" cy="578903"/>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B8FC3E-C40C-4771-A227-AA31C007FB38}">
      <dsp:nvSpPr>
        <dsp:cNvPr id="0" name=""/>
        <dsp:cNvSpPr/>
      </dsp:nvSpPr>
      <dsp:spPr>
        <a:xfrm>
          <a:off x="776882" y="926755"/>
          <a:ext cx="10173606"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Simplifies AI Implementation: Solves 80% of use cases for companies, without requiring retraining or hosting models.</a:t>
          </a:r>
        </a:p>
      </dsp:txBody>
      <dsp:txXfrm>
        <a:off x="776882" y="926755"/>
        <a:ext cx="10173606" cy="463122"/>
      </dsp:txXfrm>
    </dsp:sp>
    <dsp:sp modelId="{4803DBC3-BFFB-4273-877A-F07EA3BA6202}">
      <dsp:nvSpPr>
        <dsp:cNvPr id="0" name=""/>
        <dsp:cNvSpPr/>
      </dsp:nvSpPr>
      <dsp:spPr>
        <a:xfrm>
          <a:off x="487430" y="86886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 modelId="{D097FD8D-208A-4283-9399-B5F60DB0F55B}">
      <dsp:nvSpPr>
        <dsp:cNvPr id="0" name=""/>
        <dsp:cNvSpPr/>
      </dsp:nvSpPr>
      <dsp:spPr>
        <a:xfrm>
          <a:off x="1006711" y="1621337"/>
          <a:ext cx="9943777"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Python Code Deployment: All Azure services and configurations can be deployed via Python code, making it customizable and easy to maintain.</a:t>
          </a:r>
        </a:p>
      </dsp:txBody>
      <dsp:txXfrm>
        <a:off x="1006711" y="1621337"/>
        <a:ext cx="9943777" cy="463122"/>
      </dsp:txXfrm>
    </dsp:sp>
    <dsp:sp modelId="{595DB7AB-F586-42DF-A1DA-1EF16C3F11F6}">
      <dsp:nvSpPr>
        <dsp:cNvPr id="0" name=""/>
        <dsp:cNvSpPr/>
      </dsp:nvSpPr>
      <dsp:spPr>
        <a:xfrm>
          <a:off x="717259" y="1563446"/>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31CD6E68-7706-4EF2-B3F2-33FCFCD851F1}">
      <dsp:nvSpPr>
        <dsp:cNvPr id="0" name=""/>
        <dsp:cNvSpPr/>
      </dsp:nvSpPr>
      <dsp:spPr>
        <a:xfrm>
          <a:off x="1080093" y="2316429"/>
          <a:ext cx="9870395"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Enriched Search Results: Uses Azure Cognitive Services to improve the accuracy of search results, detecting languages, OCR images, and recognizing entities.</a:t>
          </a:r>
        </a:p>
      </dsp:txBody>
      <dsp:txXfrm>
        <a:off x="1080093" y="2316429"/>
        <a:ext cx="9870395" cy="463122"/>
      </dsp:txXfrm>
    </dsp:sp>
    <dsp:sp modelId="{69C077D4-022D-44C7-B36E-98B884DEC46C}">
      <dsp:nvSpPr>
        <dsp:cNvPr id="0" name=""/>
        <dsp:cNvSpPr/>
      </dsp:nvSpPr>
      <dsp:spPr>
        <a:xfrm>
          <a:off x="790641" y="2258538"/>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14CFC2D9-8956-4739-A2F3-B88270BB8D6D}">
      <dsp:nvSpPr>
        <dsp:cNvPr id="0" name=""/>
        <dsp:cNvSpPr/>
      </dsp:nvSpPr>
      <dsp:spPr>
        <a:xfrm>
          <a:off x="1006711" y="3011520"/>
          <a:ext cx="9943777"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Streamlined Search Process: Uses LangChain as a wrapper for interacting with Azure OpenAI, vector stores, and constructing prompts.</a:t>
          </a:r>
        </a:p>
      </dsp:txBody>
      <dsp:txXfrm>
        <a:off x="1006711" y="3011520"/>
        <a:ext cx="9943777" cy="463122"/>
      </dsp:txXfrm>
    </dsp:sp>
    <dsp:sp modelId="{C09EF7D3-8A24-430A-ACE4-43D01241D687}">
      <dsp:nvSpPr>
        <dsp:cNvPr id="0" name=""/>
        <dsp:cNvSpPr/>
      </dsp:nvSpPr>
      <dsp:spPr>
        <a:xfrm>
          <a:off x="717259" y="2953630"/>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D357DE6E-0FC7-4272-94D7-43B66268560A}">
      <dsp:nvSpPr>
        <dsp:cNvPr id="0" name=""/>
        <dsp:cNvSpPr/>
      </dsp:nvSpPr>
      <dsp:spPr>
        <a:xfrm>
          <a:off x="776882" y="3706103"/>
          <a:ext cx="10173606"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User-Friendly Interface: Uses Streamlit to build the web application in Python, providing an intuitive interface for customers and employees.</a:t>
          </a:r>
        </a:p>
      </dsp:txBody>
      <dsp:txXfrm>
        <a:off x="776882" y="3706103"/>
        <a:ext cx="10173606" cy="463122"/>
      </dsp:txXfrm>
    </dsp:sp>
    <dsp:sp modelId="{EAAEDD3D-F903-4114-B27F-4120CB9EBE48}">
      <dsp:nvSpPr>
        <dsp:cNvPr id="0" name=""/>
        <dsp:cNvSpPr/>
      </dsp:nvSpPr>
      <dsp:spPr>
        <a:xfrm>
          <a:off x="487430" y="3648212"/>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0C23ADC6-FF5C-4AE9-902C-5D34DCB27164}">
      <dsp:nvSpPr>
        <dsp:cNvPr id="0" name=""/>
        <dsp:cNvSpPr/>
      </dsp:nvSpPr>
      <dsp:spPr>
        <a:xfrm>
          <a:off x="357483" y="4401194"/>
          <a:ext cx="10593005"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Personalized Recommendations: Coming soon, the search engine will recommend new searches based on users' history, further improving the search experience.</a:t>
          </a:r>
        </a:p>
      </dsp:txBody>
      <dsp:txXfrm>
        <a:off x="357483" y="4401194"/>
        <a:ext cx="10593005" cy="463122"/>
      </dsp:txXfrm>
    </dsp:sp>
    <dsp:sp modelId="{C4AE3B8D-DB8B-467E-AB06-57F3D6572E8D}">
      <dsp:nvSpPr>
        <dsp:cNvPr id="0" name=""/>
        <dsp:cNvSpPr/>
      </dsp:nvSpPr>
      <dsp:spPr>
        <a:xfrm>
          <a:off x="68031" y="434330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6520B-800E-41C6-BC5F-E89AFE7C7A91}" type="datetimeFigureOut">
              <a:rPr lang="en-US" smtClean="0"/>
              <a:t>6/23/2023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E1F68-C75B-4F1C-B31E-26A7FB13B05B}" type="slidenum">
              <a:rPr lang="en-US" smtClean="0"/>
              <a:t>‹#›</a:t>
            </a:fld>
            <a:endParaRPr lang="en-US"/>
          </a:p>
        </p:txBody>
      </p:sp>
    </p:spTree>
    <p:extLst>
      <p:ext uri="{BB962C8B-B14F-4D97-AF65-F5344CB8AC3E}">
        <p14:creationId xmlns:p14="http://schemas.microsoft.com/office/powerpoint/2010/main" val="2645805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ckinsey.com/business-functions/marketing-and-sales/our-insights/the-great-consumer-shift-ten-charts-that-show-how-us-shopping-behavior-is-chang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Azure-Synapse-Retail-Recommender-Solution-Accelerato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1200" kern="1200" dirty="0" err="1">
                <a:solidFill>
                  <a:schemeClr val="tx1"/>
                </a:solidFill>
                <a:effectLst/>
                <a:latin typeface="+mn-lt"/>
                <a:ea typeface="+mn-ea"/>
                <a:cs typeface="+mn-cs"/>
              </a:rPr>
              <a:t>Powerpoints</a:t>
            </a:r>
            <a:r>
              <a:rPr lang="en-US" sz="1200" kern="1200" dirty="0">
                <a:solidFill>
                  <a:schemeClr val="tx1"/>
                </a:solidFill>
                <a:effectLst/>
                <a:latin typeface="+mn-lt"/>
                <a:ea typeface="+mn-ea"/>
                <a:cs typeface="+mn-cs"/>
              </a:rPr>
              <a:t> decks. In fact, around 80% of data in businesses is estimated to be unstructured.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Segoe UI" panose="020B0502040204020203" pitchFamily="34" charset="0"/>
              <a:cs typeface="Segoe UI" panose="020B0502040204020203" pitchFamily="34" charset="0"/>
            </a:endParaRPr>
          </a:p>
          <a:p>
            <a:pPr lvl="0"/>
            <a:r>
              <a:rPr lang="en-US" sz="1600" dirty="0">
                <a:latin typeface="Segoe UI" panose="020B0502040204020203" pitchFamily="34" charset="0"/>
                <a:cs typeface="Segoe UI" panose="020B0502040204020203" pitchFamily="34" charset="0"/>
              </a:rPr>
              <a:t>1. https://www.ricoh.nl/Images/IDC_Executive_Insights_January2011_t_76-4420.pdf </a:t>
            </a:r>
          </a:p>
          <a:p>
            <a:pPr lvl="0"/>
            <a:r>
              <a:rPr lang="en-US" sz="1600" dirty="0">
                <a:latin typeface="Segoe UI" panose="020B0502040204020203" pitchFamily="34" charset="0"/>
                <a:cs typeface="Segoe UI" panose="020B0502040204020203" pitchFamily="34" charset="0"/>
              </a:rPr>
              <a:t>2. </a:t>
            </a:r>
            <a:r>
              <a:rPr lang="en-US" sz="1200" u="sng" kern="1200" dirty="0">
                <a:solidFill>
                  <a:schemeClr val="tx1"/>
                </a:solidFill>
                <a:effectLst/>
                <a:latin typeface="+mn-lt"/>
                <a:ea typeface="+mn-ea"/>
                <a:cs typeface="+mn-cs"/>
                <a:hlinkClick r:id="rId3"/>
              </a:rPr>
              <a:t>http://www.marketingpilgrim.com/2014/12/in-the-next-60-seconds-300-hours-of-video-will-be-uploaded-to-youtube.html</a:t>
            </a:r>
            <a:endParaRPr lang="en-US" sz="16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80% - Amount of data in business data is unstructured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82% of professionals say their companies struggle with efficient processing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$14K – productivity lost per knowledge worker each year due to information searches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84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Market Challenge</a:t>
            </a:r>
            <a:endParaRPr lang="en-US" sz="1200" b="1" dirty="0">
              <a:cs typeface="Calibri"/>
            </a:endParaRPr>
          </a:p>
          <a:p>
            <a:endParaRPr lang="en-US" sz="1200" b="0" dirty="0"/>
          </a:p>
          <a:p>
            <a:r>
              <a:rPr lang="en-US" sz="1200" b="0" dirty="0"/>
              <a:t>Customer needs have always driven retail, but today customers expect more—personalized and on-demand service from the moment their path crosses yours, in-person or online. </a:t>
            </a:r>
          </a:p>
          <a:p>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Giving customers the experience they expect requires a lot more </a:t>
            </a:r>
            <a:r>
              <a:rPr lang="en-US" dirty="0"/>
              <a:t>innovation </a:t>
            </a:r>
            <a:r>
              <a:rPr lang="en-US" b="0" dirty="0"/>
              <a:t>than it used to</a:t>
            </a:r>
            <a:r>
              <a:rPr lang="en-US" dirty="0"/>
              <a:t>—and a lot more access to </a:t>
            </a:r>
            <a:r>
              <a:rPr lang="en-US" dirty="0" err="1"/>
              <a:t>data</a:t>
            </a:r>
            <a:r>
              <a:rPr lang="en-US" b="0" dirty="0" err="1"/>
              <a:t>.</a:t>
            </a:r>
            <a:r>
              <a:rPr lang="en-US" sz="1200" dirty="0" err="1"/>
              <a:t>That</a:t>
            </a:r>
            <a:r>
              <a:rPr lang="en-US" sz="1200" dirty="0"/>
              <a:t> shift is reflected in the numbers: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u="none" strike="noStrike" baseline="0" dirty="0">
                <a:solidFill>
                  <a:srgbClr val="000000"/>
                </a:solidFill>
                <a:latin typeface="Gotham Book"/>
              </a:rPr>
              <a:t>78% of consumers are more likely to shop at retailers with a personalized experience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Some of the most desirable demographic groups--high-income earners and millennials--are leading the way in shifting spend online across both essential and nonessential items, (</a:t>
            </a:r>
            <a:r>
              <a:rPr lang="en-US" dirty="0">
                <a:hlinkClick r:id="rId3"/>
              </a:rPr>
              <a:t>The great consumer shift: Ten charts that show how US shopping behavior is changing | McKinsey</a:t>
            </a:r>
            <a:r>
              <a:rPr lang="en-US" dirty="0"/>
              <a:t>)</a:t>
            </a:r>
            <a:endParaRPr lang="en-US" sz="1200" b="0" i="0" u="none" strike="noStrike" baseline="0" dirty="0">
              <a:solidFill>
                <a:srgbClr val="000000"/>
              </a:solidFill>
              <a:latin typeface="Gotham Book"/>
            </a:endParaRPr>
          </a:p>
          <a:p>
            <a:pPr marL="0" indent="0" defTabSz="914367">
              <a:lnSpc>
                <a:spcPct val="90000"/>
              </a:lnSpc>
              <a:spcAft>
                <a:spcPts val="333"/>
              </a:spcAft>
              <a:buFont typeface="Arial,Sans-Serif"/>
              <a:buNone/>
              <a:defRPr/>
            </a:pPr>
            <a:endParaRPr lang="en-US" dirty="0"/>
          </a:p>
          <a:p>
            <a:pPr defTabSz="914367">
              <a:lnSpc>
                <a:spcPct val="90000"/>
              </a:lnSpc>
              <a:spcAft>
                <a:spcPts val="333"/>
              </a:spcAft>
              <a:defRPr/>
            </a:pPr>
            <a:r>
              <a:rPr lang="en-US" dirty="0"/>
              <a:t>Retailers that cannot successfully leverage prescriptive product recommendations will find themselves off-boarded. Not only will they lose existing customers, they won't be able to attract new customers due to their lack of relevancy and ability to influence. </a:t>
            </a:r>
          </a:p>
          <a:p>
            <a:pPr defTabSz="914367">
              <a:lnSpc>
                <a:spcPct val="90000"/>
              </a:lnSpc>
              <a:spcAft>
                <a:spcPts val="333"/>
              </a:spcAft>
              <a:defRPr/>
            </a:pPr>
            <a:endParaRPr lang="en-US" i="1" dirty="0"/>
          </a:p>
          <a:p>
            <a:pPr defTabSz="914367">
              <a:lnSpc>
                <a:spcPct val="90000"/>
              </a:lnSpc>
              <a:spcAft>
                <a:spcPts val="333"/>
              </a:spcAft>
              <a:defRPr/>
            </a:pPr>
            <a:r>
              <a:rPr lang="en-US" i="1" dirty="0"/>
              <a:t>It's easy</a:t>
            </a:r>
            <a:r>
              <a:rPr lang="en-US" b="0" i="1" dirty="0">
                <a:effectLst/>
              </a:rPr>
              <a:t> to </a:t>
            </a:r>
            <a:r>
              <a:rPr lang="en-US" i="1" dirty="0"/>
              <a:t>see </a:t>
            </a:r>
            <a:r>
              <a:rPr lang="en-US" b="0" i="1" dirty="0">
                <a:effectLst/>
              </a:rPr>
              <a:t>the </a:t>
            </a:r>
            <a:r>
              <a:rPr lang="en-US" i="1" dirty="0"/>
              <a:t>impacts digital transformation will have on </a:t>
            </a:r>
            <a:r>
              <a:rPr lang="en-US" b="0" i="1" dirty="0">
                <a:effectLst/>
              </a:rPr>
              <a:t>retail. </a:t>
            </a:r>
            <a:r>
              <a:rPr lang="en-US" i="1" dirty="0"/>
              <a:t>But let's go further </a:t>
            </a:r>
            <a:r>
              <a:rPr lang="en-US" b="0" i="1" dirty="0">
                <a:effectLst/>
              </a:rPr>
              <a:t>and </a:t>
            </a:r>
            <a:r>
              <a:rPr lang="en-US" i="1" dirty="0"/>
              <a:t>take a look at some </a:t>
            </a:r>
            <a:r>
              <a:rPr lang="en-US" b="0" i="1" dirty="0">
                <a:effectLst/>
              </a:rPr>
              <a:t>of the </a:t>
            </a:r>
            <a:r>
              <a:rPr lang="en-US" i="1" dirty="0"/>
              <a:t>common challenges retailers are having using data today</a:t>
            </a:r>
            <a:r>
              <a:rPr lang="en-US" b="0" i="1" dirty="0">
                <a:effectLst/>
              </a:rPr>
              <a:t>.</a:t>
            </a:r>
            <a:r>
              <a:rPr lang="en-US" i="1" dirty="0"/>
              <a:t> </a:t>
            </a:r>
            <a:endParaRPr lang="en-US" dirty="0">
              <a:cs typeface="Calibri"/>
            </a:endParaRPr>
          </a:p>
          <a:p>
            <a:endParaRPr lang="en-US" dirty="0">
              <a:solidFill>
                <a:srgbClr val="0A0A0A"/>
              </a:solidFill>
              <a:latin typeface="Georgia" panose="02040502050405020303" pitchFamily="18" charset="0"/>
              <a:cs typeface="Calibri" panose="020F0502020204030204"/>
            </a:endParaRPr>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6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9613"/>
            <a:ext cx="6311900" cy="3549650"/>
          </a:xfrm>
        </p:spPr>
      </p:sp>
      <p:sp>
        <p:nvSpPr>
          <p:cNvPr id="3" name="Notes Placeholder 2"/>
          <p:cNvSpPr>
            <a:spLocks noGrp="1"/>
          </p:cNvSpPr>
          <p:nvPr>
            <p:ph type="body" idx="1"/>
          </p:nvPr>
        </p:nvSpPr>
        <p:spPr/>
        <p:txBody>
          <a:bodyPr/>
          <a:lstStyle/>
          <a:p>
            <a:pPr>
              <a:lnSpc>
                <a:spcPct val="107000"/>
              </a:lnSpc>
              <a:spcAft>
                <a:spcPts val="816"/>
              </a:spcAft>
            </a:pPr>
            <a:endParaRPr lang="en-CA" dirty="0"/>
          </a:p>
        </p:txBody>
      </p:sp>
      <p:sp>
        <p:nvSpPr>
          <p:cNvPr id="4" name="Date Placeholder 3"/>
          <p:cNvSpPr>
            <a:spLocks noGrp="1"/>
          </p:cNvSpPr>
          <p:nvPr>
            <p:ph type="dt"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6/23/2023 9:44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b="0" i="0" dirty="0">
                <a:solidFill>
                  <a:srgbClr val="323130"/>
                </a:solidFill>
                <a:effectLst/>
                <a:latin typeface="Segoe UI" panose="020B0502040204020203" pitchFamily="34" charset="0"/>
              </a:rPr>
              <a:t>Our solution streamlines the process of deploying Azure resources and creating a robust search engine. By creating a data source, Search Index, Skillsets, and Indexer within your Cognitive Search Service, we ensure that your data is easily accessible and searchable.</a:t>
            </a:r>
          </a:p>
          <a:p>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Our solution also enriches your documents by creating specific skillsets to extract key information, apply OCR, generate translations, and more. This enriches your data and ensures that your search results are accurate and relevant.</a:t>
            </a:r>
          </a:p>
          <a:p>
            <a:pPr algn="l"/>
            <a:r>
              <a:rPr lang="en-US" b="0" i="0" dirty="0">
                <a:solidFill>
                  <a:srgbClr val="323130"/>
                </a:solidFill>
                <a:effectLst/>
                <a:latin typeface="Segoe UI" panose="020B0502040204020203" pitchFamily="34" charset="0"/>
              </a:rPr>
              <a:t>We define your index with your data schema and connect it to our search service. This allows us to have millisecond response times in our application, providing a fast and efficient search experience for your customers and employees.</a:t>
            </a:r>
          </a:p>
          <a:p>
            <a:pPr algn="l"/>
            <a:r>
              <a:rPr lang="en-US" b="0" i="0" dirty="0">
                <a:solidFill>
                  <a:srgbClr val="323130"/>
                </a:solidFill>
                <a:effectLst/>
                <a:latin typeface="Segoe UI" panose="020B0502040204020203" pitchFamily="34" charset="0"/>
              </a:rPr>
              <a:t>Finally, we use the data source, skillset, and index as inputs to run through our indexer pipeline. By creating the indexer on Azure Cognitive Search, we trigger the event to put the entire pipeline into motion, ensuring that your search results are comprehensive and up-to-date. Our solution saves time and resources while providing a powerful search engine for your organization.</a:t>
            </a:r>
          </a:p>
          <a:p>
            <a:pPr algn="l"/>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With our solution, you can practice querying across your data and leverage the power of Azure Open AI to enhance your search results. We'll help you finalize your solution by deploying a web application that's easy to share with others.</a:t>
            </a:r>
          </a:p>
          <a:p>
            <a:pPr algn="l"/>
            <a:r>
              <a:rPr lang="en-US" b="0" i="0" dirty="0">
                <a:solidFill>
                  <a:srgbClr val="323130"/>
                </a:solidFill>
                <a:effectLst/>
                <a:latin typeface="Segoe UI" panose="020B0502040204020203" pitchFamily="34" charset="0"/>
              </a:rPr>
              <a:t>To get started, we'll set your Azure Open AI parameters, pulling in the right amount of data from your cognitive search results. We'll compare the output vectors from search, semantic search, and Azure Open AI to ensure that you're getting the best possible results.</a:t>
            </a:r>
          </a:p>
          <a:p>
            <a:pPr algn="l"/>
            <a:r>
              <a:rPr lang="en-US" b="0" i="0" dirty="0">
                <a:solidFill>
                  <a:srgbClr val="323130"/>
                </a:solidFill>
                <a:effectLst/>
                <a:latin typeface="Segoe UI" panose="020B0502040204020203" pitchFamily="34" charset="0"/>
              </a:rPr>
              <a:t>By leveraging the </a:t>
            </a:r>
            <a:r>
              <a:rPr lang="en-US" b="0" i="0" dirty="0" err="1">
                <a:solidFill>
                  <a:srgbClr val="323130"/>
                </a:solidFill>
                <a:effectLst/>
                <a:latin typeface="Segoe UI" panose="020B0502040204020203" pitchFamily="34" charset="0"/>
              </a:rPr>
              <a:t>Langchain</a:t>
            </a:r>
            <a:r>
              <a:rPr lang="en-US"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algn="l"/>
            <a:r>
              <a:rPr lang="en-US" b="0" i="0" dirty="0">
                <a:solidFill>
                  <a:srgbClr val="323130"/>
                </a:solidFill>
                <a:effectLst/>
                <a:latin typeface="Segoe UI" panose="020B0502040204020203" pitchFamily="34" charset="0"/>
              </a:rPr>
              <a:t>Finally, we'll deploy the web application by connecting it to our forked Github repository. This allows you to query data in a beautiful UI and receive top results powered by Azure Open AI. With our solution, you'll have a powerful search engine that's easy to use and share with others.</a:t>
            </a:r>
          </a:p>
          <a:p>
            <a:pPr algn="l"/>
            <a:endParaRPr lang="en-US" b="0" i="0" dirty="0">
              <a:solidFill>
                <a:srgbClr val="32313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12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4292F"/>
                </a:solidFill>
                <a:effectLst/>
                <a:latin typeface="-apple-system"/>
              </a:rPr>
              <a:t>In comparison with </a:t>
            </a:r>
            <a:r>
              <a:rPr lang="en-US" b="0" i="0" u="none" strike="noStrike" dirty="0">
                <a:solidFill>
                  <a:srgbClr val="24292F"/>
                </a:solidFill>
                <a:effectLst/>
                <a:latin typeface="-apple-system"/>
                <a:hlinkClick r:id="rId3"/>
              </a:rPr>
              <a:t>this MSFT accelerator</a:t>
            </a:r>
            <a:r>
              <a:rPr lang="en-US" b="0" i="0" dirty="0">
                <a:solidFill>
                  <a:srgbClr val="24292F"/>
                </a:solidFill>
                <a:effectLst/>
                <a:latin typeface="-apple-system"/>
              </a:rPr>
              <a:t>, our Retail Recommender Solution Offering is much simpler to setup. It doesn't require Synapse or Spark while at the same time can handle more than 95% of the retail cases</a:t>
            </a:r>
          </a:p>
          <a:p>
            <a:pPr algn="l">
              <a:buFont typeface="Arial" panose="020B0604020202020204" pitchFamily="34" charset="0"/>
              <a:buChar char="•"/>
            </a:pPr>
            <a:r>
              <a:rPr lang="en-US" b="0" i="0" dirty="0">
                <a:solidFill>
                  <a:srgbClr val="24292F"/>
                </a:solidFill>
                <a:effectLst/>
                <a:latin typeface="-apple-system"/>
              </a:rPr>
              <a:t>Uses not only the transaction log (Date, </a:t>
            </a:r>
            <a:r>
              <a:rPr lang="en-US" b="0" i="0" dirty="0" err="1">
                <a:solidFill>
                  <a:srgbClr val="24292F"/>
                </a:solidFill>
                <a:effectLst/>
                <a:latin typeface="-apple-system"/>
              </a:rPr>
              <a:t>User_id</a:t>
            </a:r>
            <a:r>
              <a:rPr lang="en-US" b="0" i="0" dirty="0">
                <a:solidFill>
                  <a:srgbClr val="24292F"/>
                </a:solidFill>
                <a:effectLst/>
                <a:latin typeface="-apple-system"/>
              </a:rPr>
              <a:t>, </a:t>
            </a:r>
            <a:r>
              <a:rPr lang="en-US" b="0" i="0" dirty="0" err="1">
                <a:solidFill>
                  <a:srgbClr val="24292F"/>
                </a:solidFill>
                <a:effectLst/>
                <a:latin typeface="-apple-system"/>
              </a:rPr>
              <a:t>Item_id</a:t>
            </a:r>
            <a:r>
              <a:rPr lang="en-US" b="0" i="0" dirty="0">
                <a:solidFill>
                  <a:srgbClr val="24292F"/>
                </a:solidFill>
                <a:effectLst/>
                <a:latin typeface="-apple-system"/>
              </a:rPr>
              <a:t>, Interaction), but can also use the Item master dataset and the user dataset in order to make quality predictions</a:t>
            </a:r>
          </a:p>
          <a:p>
            <a:pPr algn="l">
              <a:buFont typeface="Arial" panose="020B0604020202020204" pitchFamily="34" charset="0"/>
              <a:buChar char="•"/>
            </a:pPr>
            <a:r>
              <a:rPr lang="en-US" b="0" i="0" dirty="0">
                <a:solidFill>
                  <a:srgbClr val="24292F"/>
                </a:solidFill>
                <a:effectLst/>
                <a:latin typeface="-apple-system"/>
              </a:rPr>
              <a:t>Leverages side features for training and for prediction. Can take in consideration side features for transactions , users and items.</a:t>
            </a:r>
          </a:p>
          <a:p>
            <a:pPr algn="l">
              <a:buFont typeface="Arial" panose="020B0604020202020204" pitchFamily="34" charset="0"/>
              <a:buChar char="•"/>
            </a:pPr>
            <a:r>
              <a:rPr lang="en-US" b="0" i="0" dirty="0">
                <a:solidFill>
                  <a:srgbClr val="24292F"/>
                </a:solidFill>
                <a:effectLst/>
                <a:latin typeface="-apple-system"/>
              </a:rPr>
              <a:t>Can perform item similarity / basket analysis for upsell and cross sell</a:t>
            </a:r>
          </a:p>
          <a:p>
            <a:pPr algn="l">
              <a:buFont typeface="Arial" panose="020B0604020202020204" pitchFamily="34" charset="0"/>
              <a:buChar char="•"/>
            </a:pPr>
            <a:r>
              <a:rPr lang="en-US" b="0" i="0" dirty="0">
                <a:solidFill>
                  <a:srgbClr val="24292F"/>
                </a:solidFill>
                <a:effectLst/>
                <a:latin typeface="-apple-system"/>
              </a:rPr>
              <a:t>Produces as output an API on a docker image. That can be place in any cloud provider or on-premises</a:t>
            </a:r>
          </a:p>
          <a:p>
            <a:pPr algn="l">
              <a:buFont typeface="Arial" panose="020B0604020202020204" pitchFamily="34" charset="0"/>
              <a:buChar char="•"/>
            </a:pPr>
            <a:r>
              <a:rPr lang="en-US" b="0" i="0" dirty="0">
                <a:solidFill>
                  <a:srgbClr val="24292F"/>
                </a:solidFill>
                <a:effectLst/>
                <a:latin typeface="-apple-system"/>
              </a:rPr>
              <a:t>Contains deployment via Azure ML Services in:  Azure Container Instance (Test), and Azure Kubernetes Service (Production)}</a:t>
            </a:r>
          </a:p>
          <a:p>
            <a:pPr algn="l">
              <a:buFont typeface="Arial" panose="020B0604020202020204" pitchFamily="34" charset="0"/>
              <a:buChar char="•"/>
            </a:pPr>
            <a:r>
              <a:rPr lang="en-US" b="0" i="0" dirty="0">
                <a:solidFill>
                  <a:srgbClr val="24292F"/>
                </a:solidFill>
                <a:effectLst/>
                <a:latin typeface="-apple-system"/>
              </a:rPr>
              <a:t>Also contains deployment for Azure Databricks </a:t>
            </a:r>
            <a:r>
              <a:rPr lang="en-US" b="0" i="0" dirty="0" err="1">
                <a:solidFill>
                  <a:srgbClr val="24292F"/>
                </a:solidFill>
                <a:effectLst/>
                <a:latin typeface="-apple-system"/>
              </a:rPr>
              <a:t>MLFlow</a:t>
            </a:r>
            <a:r>
              <a:rPr lang="en-US" b="0" i="0" dirty="0">
                <a:solidFill>
                  <a:srgbClr val="24292F"/>
                </a:solidFill>
                <a:effectLst/>
                <a:latin typeface="-apple-system"/>
              </a:rPr>
              <a:t> model serving</a:t>
            </a:r>
          </a:p>
          <a:p>
            <a:pPr algn="l">
              <a:buFont typeface="Arial" panose="020B0604020202020204" pitchFamily="34" charset="0"/>
              <a:buChar char="•"/>
            </a:pPr>
            <a:r>
              <a:rPr lang="en-US" b="0" i="0" dirty="0">
                <a:solidFill>
                  <a:srgbClr val="24292F"/>
                </a:solidFill>
                <a:effectLst/>
                <a:latin typeface="-apple-system"/>
              </a:rPr>
              <a:t>API Features:  Top K recommendations, include or exclude set of items from the recommendation,  uses side features at prediction time, specify specific features at inference time,  allows querying similar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6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812078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1733848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283722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832018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10975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83049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420302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110047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324788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063825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814541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hyperlink" Target="https://www.flickr.com/photos/146791570@N05/32251569372/" TargetMode="Externa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hyperlink" Target="https://customervoice.microsoft.com/Pages/ResponsePage.aspx?id=v4j5cvGGr0GRqy180BHbR7en2Ais5pxKtso_Pz4b1_xURjE4QlhVUERGQ1NXOTlNT0w1NldTWjJCMSQlQCN0PWcu"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966-8443-98E0-74B3-684BC51EF370}"/>
              </a:ext>
            </a:extLst>
          </p:cNvPr>
          <p:cNvSpPr>
            <a:spLocks noGrp="1"/>
          </p:cNvSpPr>
          <p:nvPr>
            <p:ph type="title"/>
          </p:nvPr>
        </p:nvSpPr>
        <p:spPr>
          <a:xfrm>
            <a:off x="2189003" y="3219292"/>
            <a:ext cx="5723097" cy="523220"/>
          </a:xfrm>
        </p:spPr>
        <p:txBody>
          <a:bodyPr/>
          <a:lstStyle/>
          <a:p>
            <a:r>
              <a:rPr lang="en-US">
                <a:latin typeface="Segoe UI Semibold"/>
                <a:cs typeface="Segoe UI Semibold"/>
              </a:rPr>
              <a:t>GPT Azure Search Engine</a:t>
            </a:r>
            <a:endParaRPr lang="en-US"/>
          </a:p>
        </p:txBody>
      </p:sp>
      <p:sp>
        <p:nvSpPr>
          <p:cNvPr id="4" name="Title 1">
            <a:extLst>
              <a:ext uri="{FF2B5EF4-FFF2-40B4-BE49-F238E27FC236}">
                <a16:creationId xmlns:a16="http://schemas.microsoft.com/office/drawing/2014/main" id="{2E97DD62-562C-4E07-3005-65739CDC30D6}"/>
              </a:ext>
            </a:extLst>
          </p:cNvPr>
          <p:cNvSpPr txBox="1">
            <a:spLocks/>
          </p:cNvSpPr>
          <p:nvPr/>
        </p:nvSpPr>
        <p:spPr>
          <a:xfrm>
            <a:off x="2186872" y="3696741"/>
            <a:ext cx="5723097" cy="276999"/>
          </a:xfrm>
          <a:prstGeom prst="rect">
            <a:avLst/>
          </a:prstGeom>
        </p:spPr>
        <p:txBody>
          <a:bodyPr vert="horz" wrap="square" lIns="0" tIns="0" rIns="0" bIns="0" rtlCol="0" anchor="t">
            <a:spAutoFit/>
          </a:bodyPr>
          <a:lstStyle>
            <a:lvl1pPr marL="0" algn="l" defTabSz="914367" rtl="0" eaLnBrk="1" latinLnBrk="0" hangingPunct="1">
              <a:lnSpc>
                <a:spcPct val="100000"/>
              </a:lnSpc>
              <a:spcBef>
                <a:spcPct val="0"/>
              </a:spcBef>
              <a:buNone/>
              <a:defRPr lang="en-US" sz="3400" b="1"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800" dirty="0">
                <a:solidFill>
                  <a:srgbClr val="00B0F0"/>
                </a:solidFill>
                <a:latin typeface="Segoe UI Semibold"/>
                <a:cs typeface="Segoe UI Semibold"/>
              </a:rPr>
              <a:t>Azure OpenAI Accelerator</a:t>
            </a:r>
            <a:endParaRPr kumimoji="0" lang="en-US" sz="3400" b="1" i="0" u="none" strike="noStrike" kern="1200" cap="none" spc="-50" normalizeH="0" baseline="0" noProof="0" dirty="0">
              <a:ln w="3175">
                <a:noFill/>
              </a:ln>
              <a:solidFill>
                <a:srgbClr val="00B0F0"/>
              </a:soli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Icon of a box with connected dots and lines">
            <a:extLst>
              <a:ext uri="{FF2B5EF4-FFF2-40B4-BE49-F238E27FC236}">
                <a16:creationId xmlns:a16="http://schemas.microsoft.com/office/drawing/2014/main" id="{82DBEC75-B19E-D412-B931-165706FF38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87" y="3129742"/>
            <a:ext cx="629137" cy="703586"/>
          </a:xfrm>
          <a:prstGeom prst="rect">
            <a:avLst/>
          </a:prstGeom>
        </p:spPr>
      </p:pic>
      <p:pic>
        <p:nvPicPr>
          <p:cNvPr id="7" name="Picture 7">
            <a:extLst>
              <a:ext uri="{FF2B5EF4-FFF2-40B4-BE49-F238E27FC236}">
                <a16:creationId xmlns:a16="http://schemas.microsoft.com/office/drawing/2014/main" id="{9C5BC05B-A56A-F07E-6AA2-D48B2FF0B801}"/>
              </a:ext>
            </a:extLst>
          </p:cNvPr>
          <p:cNvPicPr>
            <a:picLocks noChangeAspect="1"/>
          </p:cNvPicPr>
          <p:nvPr/>
        </p:nvPicPr>
        <p:blipFill>
          <a:blip r:embed="rId4"/>
          <a:stretch>
            <a:fillRect/>
          </a:stretch>
        </p:blipFill>
        <p:spPr>
          <a:xfrm>
            <a:off x="2023163" y="6636261"/>
            <a:ext cx="1996386" cy="214346"/>
          </a:xfrm>
          <a:prstGeom prst="rect">
            <a:avLst/>
          </a:prstGeom>
        </p:spPr>
      </p:pic>
    </p:spTree>
    <p:extLst>
      <p:ext uri="{BB962C8B-B14F-4D97-AF65-F5344CB8AC3E}">
        <p14:creationId xmlns:p14="http://schemas.microsoft.com/office/powerpoint/2010/main" val="41691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client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Offering: 3-day CSU-led workshop with experts on Azure OpenAI</a:t>
            </a: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Production Smart Search System building (code-with) and deployment with guidance and support from the technical specialists (CSA) and Partners</a:t>
            </a: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CSU team, during the workshop, helps the interested customer build a Proof of Concept (POC)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1584375" y="5164153"/>
            <a:ext cx="1472006"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lang="en-IN" sz="2000" dirty="0">
                <a:solidFill>
                  <a:schemeClr val="tx1"/>
                </a:solidFill>
                <a:latin typeface="Segoe UI Semibold"/>
              </a:rPr>
              <a:t>60</a:t>
            </a:r>
            <a:r>
              <a:rPr kumimoji="0" lang="en-IN" sz="2000" b="0" i="0" u="none" strike="noStrike" kern="1200" cap="none" spc="0" normalizeH="0" baseline="0" noProof="0" dirty="0">
                <a:ln>
                  <a:noFill/>
                </a:ln>
                <a:solidFill>
                  <a:schemeClr val="tx1"/>
                </a:solidFill>
                <a:effectLst/>
                <a:uLnTx/>
                <a:uFillTx/>
                <a:latin typeface="Segoe UI Semibold"/>
                <a:ea typeface="+mn-ea"/>
                <a:cs typeface="+mn-cs"/>
              </a:rPr>
              <a:t>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521890" y="5164153"/>
            <a:ext cx="1172117"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3-5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33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E55-B651-9C90-956A-BB430045A698}"/>
              </a:ext>
            </a:extLst>
          </p:cNvPr>
          <p:cNvSpPr>
            <a:spLocks noGrp="1"/>
          </p:cNvSpPr>
          <p:nvPr>
            <p:ph type="title"/>
          </p:nvPr>
        </p:nvSpPr>
        <p:spPr>
          <a:xfrm>
            <a:off x="588263" y="3152001"/>
            <a:ext cx="2253630" cy="553998"/>
          </a:xfrm>
        </p:spPr>
        <p:txBody>
          <a:bodyPr/>
          <a:lstStyle/>
          <a:p>
            <a:r>
              <a:rPr lang="en-US" dirty="0"/>
              <a:t>Thank you!</a:t>
            </a:r>
          </a:p>
        </p:txBody>
      </p:sp>
    </p:spTree>
    <p:extLst>
      <p:ext uri="{BB962C8B-B14F-4D97-AF65-F5344CB8AC3E}">
        <p14:creationId xmlns:p14="http://schemas.microsoft.com/office/powerpoint/2010/main" val="16885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t>2 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nvGraphicFramePr>
        <p:xfrm>
          <a:off x="588263" y="1608739"/>
          <a:ext cx="3667588" cy="4903928"/>
        </p:xfrm>
        <a:graphic>
          <a:graphicData uri="http://schemas.openxmlformats.org/drawingml/2006/table">
            <a:tbl>
              <a:tblPr firstRow="1" bandRow="1">
                <a:tableStyleId>{5C22544A-7EE6-4342-B048-85BDC9FD1C3A}</a:tableStyleId>
              </a:tblPr>
              <a:tblGrid>
                <a:gridCol w="898057">
                  <a:extLst>
                    <a:ext uri="{9D8B030D-6E8A-4147-A177-3AD203B41FA5}">
                      <a16:colId xmlns:a16="http://schemas.microsoft.com/office/drawing/2014/main" val="2681891878"/>
                    </a:ext>
                  </a:extLst>
                </a:gridCol>
                <a:gridCol w="2769531">
                  <a:extLst>
                    <a:ext uri="{9D8B030D-6E8A-4147-A177-3AD203B41FA5}">
                      <a16:colId xmlns:a16="http://schemas.microsoft.com/office/drawing/2014/main" val="3685026586"/>
                    </a:ext>
                  </a:extLst>
                </a:gridCol>
              </a:tblGrid>
              <a:tr h="352539">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591913">
                <a:tc rowSpan="3">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Azure AI/ML Platforms &amp; Services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40815165"/>
                  </a:ext>
                </a:extLst>
              </a:tr>
              <a:tr h="907467">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Setup Unified Data Engineering, Analysis &amp; AI Platform Environment (Storage &amp; Azure Databricks)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81493107"/>
                  </a:ext>
                </a:extLst>
              </a:tr>
              <a:tr h="382750">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Theory on Smart Search Engine Methods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15261434"/>
                  </a:ext>
                </a:extLst>
              </a:tr>
              <a:tr h="721265">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118259">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Provision &amp; Configure Azure Machine Learning Services; Review Key Azure Machine Learning SDK for Python Concepts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r h="829735">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Deep dive to understand customer Smart Search Use Case</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386366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1: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Overview &amp; setup of AI/ML environment in customer Azure subscription</a:t>
            </a: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nvGraphicFramePr>
        <p:xfrm>
          <a:off x="4591456" y="1608739"/>
          <a:ext cx="7388157" cy="4942573"/>
        </p:xfrm>
        <a:graphic>
          <a:graphicData uri="http://schemas.openxmlformats.org/drawingml/2006/table">
            <a:tbl>
              <a:tblPr firstRow="1" bandRow="1">
                <a:tableStyleId>{5C22544A-7EE6-4342-B048-85BDC9FD1C3A}</a:tableStyleId>
              </a:tblPr>
              <a:tblGrid>
                <a:gridCol w="1023277">
                  <a:extLst>
                    <a:ext uri="{9D8B030D-6E8A-4147-A177-3AD203B41FA5}">
                      <a16:colId xmlns:a16="http://schemas.microsoft.com/office/drawing/2014/main" val="2681891878"/>
                    </a:ext>
                  </a:extLst>
                </a:gridCol>
                <a:gridCol w="6364880">
                  <a:extLst>
                    <a:ext uri="{9D8B030D-6E8A-4147-A177-3AD203B41FA5}">
                      <a16:colId xmlns:a16="http://schemas.microsoft.com/office/drawing/2014/main" val="3685026586"/>
                    </a:ext>
                  </a:extLst>
                </a:gridCol>
              </a:tblGrid>
              <a:tr h="279133">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858863">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algn="l" defTabSz="932472" fontAlgn="base">
                        <a:spcBef>
                          <a:spcPct val="0"/>
                        </a:spcBef>
                        <a:spcAft>
                          <a:spcPct val="0"/>
                        </a:spcAft>
                      </a:pPr>
                      <a:r>
                        <a:rPr lang="en-US" sz="1200" b="1" dirty="0">
                          <a:solidFill>
                            <a:schemeClr val="tx1"/>
                          </a:solidFill>
                          <a:ea typeface="Segoe UI" pitchFamily="34" charset="0"/>
                          <a:cs typeface="Segoe UI" pitchFamily="34" charset="0"/>
                        </a:rPr>
                        <a:t>Deploy Azure resources, create your data source, Search Index, Skillsets, and Indexer within your Cognitive Search Service.</a:t>
                      </a:r>
                    </a:p>
                    <a:p>
                      <a:pPr marL="171450" indent="-171450" algn="l">
                        <a:buFont typeface="Arial" panose="020B0604020202020204" pitchFamily="34" charset="0"/>
                        <a:buChar char="•"/>
                      </a:pPr>
                      <a:r>
                        <a:rPr lang="en-US" sz="1200" dirty="0">
                          <a:solidFill>
                            <a:schemeClr val="tx1"/>
                          </a:solidFill>
                          <a:ea typeface="Segoe UI" pitchFamily="34" charset="0"/>
                          <a:cs typeface="Segoe UI" pitchFamily="34" charset="0"/>
                        </a:rPr>
                        <a:t> </a:t>
                      </a:r>
                      <a:r>
                        <a:rPr lang="en-US" sz="1200" b="0" i="0" dirty="0">
                          <a:solidFill>
                            <a:srgbClr val="323130"/>
                          </a:solidFill>
                          <a:effectLst/>
                          <a:latin typeface="Segoe UI" panose="020B0502040204020203" pitchFamily="34" charset="0"/>
                        </a:rPr>
                        <a:t>Enrich Documents: We enrich your documents by creating specific skillsets that extract key information, apply OCR, generate translations, and more once your data source is created.</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Define Index: We define your index with your data schema and connect it to our search service apart from your primary data stores, allowing us to achieve millisecond response times in our application.</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Run through Indexer Pipeline: We use the data source, skillset, and index as inputs to run through our indexer pipeline. By creating the indexer on Azure Cognitive Search, it triggers the event to put the entire pipeline into motion.</a:t>
                      </a:r>
                    </a:p>
                  </a:txBody>
                  <a:tcPr marL="68580" marR="68580" marT="0" marB="0" anchor="ctr"/>
                </a:tc>
                <a:extLst>
                  <a:ext uri="{0D108BD9-81ED-4DB2-BD59-A6C34878D82A}">
                    <a16:rowId xmlns:a16="http://schemas.microsoft.com/office/drawing/2014/main" val="440815165"/>
                  </a:ext>
                </a:extLst>
              </a:tr>
              <a:tr h="591457">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1858863">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Practice querying across your data leveraging the power of Azure Open AI, finalize your solution by deploying a web application to easily share with other to also use.</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Set Azure Open AI Parameters: We deploy and set your Azure Open AI parameters, specifying how much data to pull in from cognitive search results for comparison with output vectors from search, semantic search, and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Leverage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By leveraging the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Deploy Web Application: We deploy the web application by connecting it to our forked Github repository. This allows you to query data in a beautiful UI and receive top results powered by Azure Open AI.</a:t>
                      </a: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4591456" y="1171469"/>
            <a:ext cx="526155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2: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Hands on - Customer use case model building and deployment </a:t>
            </a: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1C67D-8AD6-28D3-DDA9-37B66B8A1E40}"/>
              </a:ext>
            </a:extLst>
          </p:cNvPr>
          <p:cNvSpPr>
            <a:spLocks noGrp="1"/>
          </p:cNvSpPr>
          <p:nvPr>
            <p:ph type="title"/>
          </p:nvPr>
        </p:nvSpPr>
        <p:spPr/>
        <p:txBody>
          <a:bodyPr/>
          <a:lstStyle/>
          <a:p>
            <a:r>
              <a:rPr lang="en-US" dirty="0"/>
              <a:t>The Benefits</a:t>
            </a:r>
          </a:p>
        </p:txBody>
      </p:sp>
      <p:graphicFrame>
        <p:nvGraphicFramePr>
          <p:cNvPr id="5" name="Content Placeholder 4">
            <a:extLst>
              <a:ext uri="{FF2B5EF4-FFF2-40B4-BE49-F238E27FC236}">
                <a16:creationId xmlns:a16="http://schemas.microsoft.com/office/drawing/2014/main" id="{0A377461-7060-60F4-2754-26EC962F8820}"/>
              </a:ext>
            </a:extLst>
          </p:cNvPr>
          <p:cNvGraphicFramePr>
            <a:graphicFrameLocks noGrp="1"/>
          </p:cNvGraphicFramePr>
          <p:nvPr>
            <p:ph sz="quarter" idx="10"/>
          </p:nvPr>
        </p:nvGraphicFramePr>
        <p:xfrm>
          <a:off x="588263" y="1304818"/>
          <a:ext cx="11018520" cy="509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2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B239-D510-1A80-424B-9A74741E42F7}"/>
              </a:ext>
            </a:extLst>
          </p:cNvPr>
          <p:cNvSpPr>
            <a:spLocks noGrp="1"/>
          </p:cNvSpPr>
          <p:nvPr>
            <p:ph type="title"/>
          </p:nvPr>
        </p:nvSpPr>
        <p:spPr>
          <a:xfrm>
            <a:off x="588263" y="457200"/>
            <a:ext cx="11898830" cy="492443"/>
          </a:xfrm>
        </p:spPr>
        <p:txBody>
          <a:bodyPr/>
          <a:lstStyle/>
          <a:p>
            <a:r>
              <a:rPr lang="en-US" sz="3200" dirty="0"/>
              <a:t>The Need for Better Document &amp; Knowledge Management</a:t>
            </a:r>
          </a:p>
        </p:txBody>
      </p:sp>
      <p:sp>
        <p:nvSpPr>
          <p:cNvPr id="3" name="Text Placeholder 2">
            <a:extLst>
              <a:ext uri="{FF2B5EF4-FFF2-40B4-BE49-F238E27FC236}">
                <a16:creationId xmlns:a16="http://schemas.microsoft.com/office/drawing/2014/main" id="{63E3BAAC-A0A4-E0AB-FA67-5CAE07BC5E43}"/>
              </a:ext>
            </a:extLst>
          </p:cNvPr>
          <p:cNvSpPr>
            <a:spLocks noGrp="1"/>
          </p:cNvSpPr>
          <p:nvPr>
            <p:ph type="body" sz="quarter" idx="11"/>
          </p:nvPr>
        </p:nvSpPr>
        <p:spPr>
          <a:xfrm>
            <a:off x="587259" y="1013058"/>
            <a:ext cx="11018520" cy="615553"/>
          </a:xfrm>
        </p:spPr>
        <p:txBody>
          <a:bodyPr/>
          <a:lstStyle/>
          <a:p>
            <a:pPr algn="l"/>
            <a:r>
              <a:rPr lang="en-US" sz="1800" b="0" i="0" dirty="0">
                <a:solidFill>
                  <a:srgbClr val="323130"/>
                </a:solidFill>
                <a:effectLst/>
                <a:latin typeface="Segoe UI" panose="020B0502040204020203" pitchFamily="34" charset="0"/>
              </a:rPr>
              <a:t>Improving Access to Information with Smarter Search Solutions.</a:t>
            </a:r>
          </a:p>
          <a:p>
            <a:endParaRPr lang="en-US" dirty="0"/>
          </a:p>
        </p:txBody>
      </p:sp>
      <p:sp>
        <p:nvSpPr>
          <p:cNvPr id="4" name="Text Placeholder 3">
            <a:extLst>
              <a:ext uri="{FF2B5EF4-FFF2-40B4-BE49-F238E27FC236}">
                <a16:creationId xmlns:a16="http://schemas.microsoft.com/office/drawing/2014/main" id="{B37107CB-DA39-CCE8-5494-013214EF9DF0}"/>
              </a:ext>
            </a:extLst>
          </p:cNvPr>
          <p:cNvSpPr>
            <a:spLocks noGrp="1"/>
          </p:cNvSpPr>
          <p:nvPr>
            <p:ph type="body" sz="quarter" idx="13"/>
          </p:nvPr>
        </p:nvSpPr>
        <p:spPr/>
        <p:txBody>
          <a:bodyPr/>
          <a:lstStyle/>
          <a:p>
            <a:r>
              <a:rPr lang="en-US" dirty="0"/>
              <a:t>Amount of data in businesses that is unstructured</a:t>
            </a:r>
          </a:p>
          <a:p>
            <a:endParaRPr lang="en-US" dirty="0"/>
          </a:p>
        </p:txBody>
      </p:sp>
      <p:sp>
        <p:nvSpPr>
          <p:cNvPr id="5" name="Text Placeholder 4">
            <a:extLst>
              <a:ext uri="{FF2B5EF4-FFF2-40B4-BE49-F238E27FC236}">
                <a16:creationId xmlns:a16="http://schemas.microsoft.com/office/drawing/2014/main" id="{7181173D-8AFE-C051-0F9C-239284C1F315}"/>
              </a:ext>
            </a:extLst>
          </p:cNvPr>
          <p:cNvSpPr>
            <a:spLocks noGrp="1"/>
          </p:cNvSpPr>
          <p:nvPr>
            <p:ph type="body" sz="quarter" idx="14"/>
          </p:nvPr>
        </p:nvSpPr>
        <p:spPr/>
        <p:txBody>
          <a:bodyPr/>
          <a:lstStyle/>
          <a:p>
            <a:r>
              <a:rPr lang="en-US" dirty="0"/>
              <a:t>Of professionals say their companies struggle with efficient processing of unstructured data</a:t>
            </a:r>
          </a:p>
          <a:p>
            <a:endParaRPr lang="en-US" dirty="0"/>
          </a:p>
        </p:txBody>
      </p:sp>
      <p:sp>
        <p:nvSpPr>
          <p:cNvPr id="6" name="Text Placeholder 5">
            <a:extLst>
              <a:ext uri="{FF2B5EF4-FFF2-40B4-BE49-F238E27FC236}">
                <a16:creationId xmlns:a16="http://schemas.microsoft.com/office/drawing/2014/main" id="{2ACAFA48-B627-B3A5-F254-A07CD624DA6A}"/>
              </a:ext>
            </a:extLst>
          </p:cNvPr>
          <p:cNvSpPr>
            <a:spLocks noGrp="1"/>
          </p:cNvSpPr>
          <p:nvPr>
            <p:ph type="body" sz="quarter" idx="15"/>
          </p:nvPr>
        </p:nvSpPr>
        <p:spPr/>
        <p:txBody>
          <a:bodyPr/>
          <a:lstStyle/>
          <a:p>
            <a:r>
              <a:rPr lang="en-US" dirty="0"/>
              <a:t>Of productivity lost per year per information worker</a:t>
            </a:r>
          </a:p>
          <a:p>
            <a:endParaRPr lang="en-US" dirty="0"/>
          </a:p>
        </p:txBody>
      </p:sp>
      <p:sp>
        <p:nvSpPr>
          <p:cNvPr id="7" name="Text Placeholder 6">
            <a:extLst>
              <a:ext uri="{FF2B5EF4-FFF2-40B4-BE49-F238E27FC236}">
                <a16:creationId xmlns:a16="http://schemas.microsoft.com/office/drawing/2014/main" id="{9656AFF6-5FFC-2023-D3C8-A77C0E146D67}"/>
              </a:ext>
            </a:extLst>
          </p:cNvPr>
          <p:cNvSpPr>
            <a:spLocks noGrp="1"/>
          </p:cNvSpPr>
          <p:nvPr>
            <p:ph type="body" sz="quarter" idx="16"/>
          </p:nvPr>
        </p:nvSpPr>
        <p:spPr>
          <a:xfrm>
            <a:off x="587259" y="2720566"/>
            <a:ext cx="3499013" cy="677108"/>
          </a:xfrm>
        </p:spPr>
        <p:txBody>
          <a:bodyPr/>
          <a:lstStyle/>
          <a:p>
            <a:r>
              <a:rPr lang="en-US" sz="4400" dirty="0"/>
              <a:t>80%</a:t>
            </a:r>
          </a:p>
        </p:txBody>
      </p:sp>
      <p:sp>
        <p:nvSpPr>
          <p:cNvPr id="8" name="Text Placeholder 7">
            <a:extLst>
              <a:ext uri="{FF2B5EF4-FFF2-40B4-BE49-F238E27FC236}">
                <a16:creationId xmlns:a16="http://schemas.microsoft.com/office/drawing/2014/main" id="{858728E8-E694-5317-9895-72E5E85DA8B8}"/>
              </a:ext>
            </a:extLst>
          </p:cNvPr>
          <p:cNvSpPr>
            <a:spLocks noGrp="1"/>
          </p:cNvSpPr>
          <p:nvPr>
            <p:ph type="body" sz="quarter" idx="17"/>
          </p:nvPr>
        </p:nvSpPr>
        <p:spPr>
          <a:xfrm>
            <a:off x="4346996" y="2659011"/>
            <a:ext cx="3499013" cy="677108"/>
          </a:xfrm>
        </p:spPr>
        <p:txBody>
          <a:bodyPr/>
          <a:lstStyle/>
          <a:p>
            <a:r>
              <a:rPr lang="en-US" sz="4400" dirty="0"/>
              <a:t>82%</a:t>
            </a:r>
          </a:p>
        </p:txBody>
      </p:sp>
      <p:sp>
        <p:nvSpPr>
          <p:cNvPr id="9" name="Text Placeholder 8">
            <a:extLst>
              <a:ext uri="{FF2B5EF4-FFF2-40B4-BE49-F238E27FC236}">
                <a16:creationId xmlns:a16="http://schemas.microsoft.com/office/drawing/2014/main" id="{B2D8E122-B3E8-353F-0CBB-FF21A5F8EA44}"/>
              </a:ext>
            </a:extLst>
          </p:cNvPr>
          <p:cNvSpPr>
            <a:spLocks noGrp="1"/>
          </p:cNvSpPr>
          <p:nvPr>
            <p:ph type="body" sz="quarter" idx="18"/>
          </p:nvPr>
        </p:nvSpPr>
        <p:spPr>
          <a:xfrm>
            <a:off x="8105728" y="2659011"/>
            <a:ext cx="3499013" cy="677108"/>
          </a:xfrm>
        </p:spPr>
        <p:txBody>
          <a:bodyPr/>
          <a:lstStyle/>
          <a:p>
            <a:r>
              <a:rPr lang="en-US" sz="4400" dirty="0"/>
              <a:t>$14 K</a:t>
            </a:r>
          </a:p>
        </p:txBody>
      </p:sp>
      <p:pic>
        <p:nvPicPr>
          <p:cNvPr id="10" name="Graphic 4" descr="Icon of a box with connected dots and lines">
            <a:extLst>
              <a:ext uri="{FF2B5EF4-FFF2-40B4-BE49-F238E27FC236}">
                <a16:creationId xmlns:a16="http://schemas.microsoft.com/office/drawing/2014/main" id="{B52044C2-9A95-2FE6-7534-0993CDA1D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701" y="1904147"/>
            <a:ext cx="495921" cy="549055"/>
          </a:xfrm>
          <a:prstGeom prst="rect">
            <a:avLst/>
          </a:prstGeom>
        </p:spPr>
      </p:pic>
      <p:pic>
        <p:nvPicPr>
          <p:cNvPr id="11" name="Graphic 10" descr="Icon of a speaking bubble with people's faces">
            <a:extLst>
              <a:ext uri="{FF2B5EF4-FFF2-40B4-BE49-F238E27FC236}">
                <a16:creationId xmlns:a16="http://schemas.microsoft.com/office/drawing/2014/main" id="{53D1E0B3-1D4E-E491-DA01-6DFB725A62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902" y="1953723"/>
            <a:ext cx="495920" cy="499479"/>
          </a:xfrm>
          <a:prstGeom prst="rect">
            <a:avLst/>
          </a:prstGeom>
        </p:spPr>
      </p:pic>
      <p:pic>
        <p:nvPicPr>
          <p:cNvPr id="14" name="Graphic 13" descr="Icon of a wrench and screwdriver">
            <a:extLst>
              <a:ext uri="{FF2B5EF4-FFF2-40B4-BE49-F238E27FC236}">
                <a16:creationId xmlns:a16="http://schemas.microsoft.com/office/drawing/2014/main" id="{B4EB7022-4931-8F1B-E6AF-5796A187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688" y="1955263"/>
            <a:ext cx="495920" cy="471526"/>
          </a:xfrm>
          <a:prstGeom prst="rect">
            <a:avLst/>
          </a:prstGeom>
        </p:spPr>
      </p:pic>
    </p:spTree>
    <p:extLst>
      <p:ext uri="{BB962C8B-B14F-4D97-AF65-F5344CB8AC3E}">
        <p14:creationId xmlns:p14="http://schemas.microsoft.com/office/powerpoint/2010/main" val="3078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t>Common applications of cognitive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206146" y="1385477"/>
            <a:ext cx="286638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Enterprise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document)</a:t>
            </a:r>
          </a:p>
        </p:txBody>
      </p:sp>
      <p:sp>
        <p:nvSpPr>
          <p:cNvPr id="9" name="TextBox 8">
            <a:extLst>
              <a:ext uri="{FF2B5EF4-FFF2-40B4-BE49-F238E27FC236}">
                <a16:creationId xmlns:a16="http://schemas.microsoft.com/office/drawing/2014/main" id="{7E01C075-8F0F-44BA-B7FC-FEFD43BA7DDB}"/>
              </a:ext>
            </a:extLst>
          </p:cNvPr>
          <p:cNvSpPr txBox="1"/>
          <p:nvPr/>
        </p:nvSpPr>
        <p:spPr>
          <a:xfrm>
            <a:off x="308011" y="4418833"/>
            <a:ext cx="2466037" cy="167738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correct document from a large repository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your teams’ productivity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Enrich documents with AI: classification, Entity extraction, OCR,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615802" y="1385477"/>
            <a:ext cx="241036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Knowledge Mining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content)</a:t>
            </a:r>
          </a:p>
        </p:txBody>
      </p:sp>
      <p:sp>
        <p:nvSpPr>
          <p:cNvPr id="13" name="TextBox 12">
            <a:extLst>
              <a:ext uri="{FF2B5EF4-FFF2-40B4-BE49-F238E27FC236}">
                <a16:creationId xmlns:a16="http://schemas.microsoft.com/office/drawing/2014/main" id="{F54EF0EA-AA7E-43B4-AEC2-8D85140B3E61}"/>
              </a:ext>
            </a:extLst>
          </p:cNvPr>
          <p:cNvSpPr txBox="1"/>
          <p:nvPr/>
        </p:nvSpPr>
        <p:spPr>
          <a:xfrm>
            <a:off x="3615802" y="4418832"/>
            <a:ext cx="2466037" cy="200054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answers to questions in natural language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relevant knowledge within large corpus of text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using Semantic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expansion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right paragraphs within text corpus to answer specific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6583257" y="1385477"/>
            <a:ext cx="264844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(Digitize assets)</a:t>
            </a:r>
          </a:p>
        </p:txBody>
      </p:sp>
      <p:sp>
        <p:nvSpPr>
          <p:cNvPr id="17" name="TextBox 16">
            <a:extLst>
              <a:ext uri="{FF2B5EF4-FFF2-40B4-BE49-F238E27FC236}">
                <a16:creationId xmlns:a16="http://schemas.microsoft.com/office/drawing/2014/main" id="{D6D25FCE-38AD-4057-8F8E-35480001FE09}"/>
              </a:ext>
            </a:extLst>
          </p:cNvPr>
          <p:cNvSpPr txBox="1"/>
          <p:nvPr/>
        </p:nvSpPr>
        <p:spPr>
          <a:xfrm>
            <a:off x="6872265" y="4452787"/>
            <a:ext cx="2265863" cy="193899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Index structured documents such as contracts, invoices, sales orders,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Extract important entities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relevant document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 right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information within documents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14D321EC-7CDC-4648-9936-D0FA5F2B8639}"/>
              </a:ext>
              <a:ext uri="{C183D7F6-B498-43B3-948B-1728B52AA6E4}">
                <adec:decorative xmlns:adec="http://schemas.microsoft.com/office/drawing/2017/decorative" val="1"/>
              </a:ext>
            </a:extLst>
          </p:cNvPr>
          <p:cNvGrpSpPr/>
          <p:nvPr/>
        </p:nvGrpSpPr>
        <p:grpSpPr>
          <a:xfrm>
            <a:off x="9428278" y="1385477"/>
            <a:ext cx="2598695" cy="4972348"/>
            <a:chOff x="203727" y="1643895"/>
            <a:chExt cx="2598695" cy="4972348"/>
          </a:xfrm>
        </p:grpSpPr>
        <p:sp>
          <p:nvSpPr>
            <p:cNvPr id="3" name="TextBox 2">
              <a:extLst>
                <a:ext uri="{FF2B5EF4-FFF2-40B4-BE49-F238E27FC236}">
                  <a16:creationId xmlns:a16="http://schemas.microsoft.com/office/drawing/2014/main" id="{075C18FE-827C-4E6C-963E-028BF3D09200}"/>
                </a:ext>
              </a:extLst>
            </p:cNvPr>
            <p:cNvSpPr txBox="1"/>
            <p:nvPr/>
          </p:nvSpPr>
          <p:spPr>
            <a:xfrm>
              <a:off x="203727" y="1643895"/>
              <a:ext cx="2487357"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Catalogue Search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(ecommerce, customer-facing web &amp; mobile apps)</a:t>
              </a:r>
            </a:p>
          </p:txBody>
        </p:sp>
        <p:sp>
          <p:nvSpPr>
            <p:cNvPr id="7" name="TextBox 6">
              <a:extLst>
                <a:ext uri="{FF2B5EF4-FFF2-40B4-BE49-F238E27FC236}">
                  <a16:creationId xmlns:a16="http://schemas.microsoft.com/office/drawing/2014/main" id="{E239B9DF-D95D-40FD-AF64-8AF31F562523}"/>
                </a:ext>
              </a:extLst>
            </p:cNvPr>
            <p:cNvSpPr txBox="1"/>
            <p:nvPr/>
          </p:nvSpPr>
          <p:spPr>
            <a:xfrm>
              <a:off x="336385" y="4677251"/>
              <a:ext cx="2466037" cy="193899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relevancy of product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Prevent “zero search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Deliver intelligent product recommendations based on user intent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clickthrough and conversion rates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68470E97-2608-4FD6-9F43-6DDB0FED7A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9" r="1789"/>
            <a:stretch/>
          </p:blipFill>
          <p:spPr>
            <a:xfrm>
              <a:off x="460903" y="2610294"/>
              <a:ext cx="1767522" cy="1803591"/>
            </a:xfrm>
            <a:prstGeom prst="rect">
              <a:avLst/>
            </a:prstGeom>
          </p:spPr>
        </p:pic>
      </p:grpSp>
      <p:pic>
        <p:nvPicPr>
          <p:cNvPr id="25" name="Picture 24">
            <a:extLst>
              <a:ext uri="{FF2B5EF4-FFF2-40B4-BE49-F238E27FC236}">
                <a16:creationId xmlns:a16="http://schemas.microsoft.com/office/drawing/2014/main" id="{59E076FF-4578-4920-8F36-0F491DCBF0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927229" y="2351876"/>
            <a:ext cx="2053076" cy="1803591"/>
          </a:xfrm>
          <a:prstGeom prst="rect">
            <a:avLst/>
          </a:prstGeom>
        </p:spPr>
      </p:pic>
      <p:pic>
        <p:nvPicPr>
          <p:cNvPr id="27" name="Picture 26" descr="Children reading a book">
            <a:extLst>
              <a:ext uri="{FF2B5EF4-FFF2-40B4-BE49-F238E27FC236}">
                <a16:creationId xmlns:a16="http://schemas.microsoft.com/office/drawing/2014/main" id="{9F8432C0-FEE3-453D-8778-8B7B0ABCCDAF}"/>
              </a:ext>
            </a:extLst>
          </p:cNvPr>
          <p:cNvPicPr>
            <a:picLocks noChangeAspect="1"/>
          </p:cNvPicPr>
          <p:nvPr/>
        </p:nvPicPr>
        <p:blipFill>
          <a:blip r:embed="rId6" cstate="print">
            <a:extLst>
              <a:ext uri="{28A0092B-C50C-407E-A947-70E740481C1C}">
                <a14:useLocalDpi xmlns:a14="http://schemas.microsoft.com/office/drawing/2010/main" val="0"/>
              </a:ext>
            </a:extLst>
          </a:blip>
          <a:srcRect l="12061" r="12061"/>
          <a:stretch/>
        </p:blipFill>
        <p:spPr>
          <a:xfrm>
            <a:off x="3732669" y="2351876"/>
            <a:ext cx="2053076" cy="1803593"/>
          </a:xfrm>
          <a:prstGeom prst="rect">
            <a:avLst/>
          </a:prstGeom>
        </p:spPr>
      </p:pic>
      <p:pic>
        <p:nvPicPr>
          <p:cNvPr id="29" name="Picture 28" descr="Colored organizers on shelves">
            <a:extLst>
              <a:ext uri="{FF2B5EF4-FFF2-40B4-BE49-F238E27FC236}">
                <a16:creationId xmlns:a16="http://schemas.microsoft.com/office/drawing/2014/main" id="{3CDE7AC3-A4FF-47E5-BAFF-060A4FA0ACD9}"/>
              </a:ext>
            </a:extLst>
          </p:cNvPr>
          <p:cNvPicPr>
            <a:picLocks noChangeAspect="1"/>
          </p:cNvPicPr>
          <p:nvPr/>
        </p:nvPicPr>
        <p:blipFill>
          <a:blip r:embed="rId7" cstate="print">
            <a:extLst>
              <a:ext uri="{28A0092B-C50C-407E-A947-70E740481C1C}">
                <a14:useLocalDpi xmlns:a14="http://schemas.microsoft.com/office/drawing/2010/main" val="0"/>
              </a:ext>
            </a:extLst>
          </a:blip>
          <a:srcRect l="7201" r="7201"/>
          <a:stretch/>
        </p:blipFill>
        <p:spPr>
          <a:xfrm>
            <a:off x="540669" y="2351876"/>
            <a:ext cx="2285493" cy="1803592"/>
          </a:xfrm>
          <a:prstGeom prst="rect">
            <a:avLst/>
          </a:prstGeom>
        </p:spPr>
      </p:pic>
    </p:spTree>
    <p:extLst>
      <p:ext uri="{BB962C8B-B14F-4D97-AF65-F5344CB8AC3E}">
        <p14:creationId xmlns:p14="http://schemas.microsoft.com/office/powerpoint/2010/main" val="417501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A4AC7-9A9D-C619-69A5-6BB8AD00D918}"/>
              </a:ext>
            </a:extLst>
          </p:cNvPr>
          <p:cNvSpPr>
            <a:spLocks noGrp="1"/>
          </p:cNvSpPr>
          <p:nvPr>
            <p:ph type="title"/>
          </p:nvPr>
        </p:nvSpPr>
        <p:spPr>
          <a:xfrm>
            <a:off x="402733" y="373654"/>
            <a:ext cx="5097486" cy="553998"/>
          </a:xfrm>
        </p:spPr>
        <p:txBody>
          <a:bodyPr/>
          <a:lstStyle/>
          <a:p>
            <a:r>
              <a:rPr lang="en-US" dirty="0"/>
              <a:t>GPT Azure Search Engine</a:t>
            </a:r>
          </a:p>
        </p:txBody>
      </p:sp>
      <p:sp>
        <p:nvSpPr>
          <p:cNvPr id="4" name="Rectangle 3">
            <a:extLst>
              <a:ext uri="{FF2B5EF4-FFF2-40B4-BE49-F238E27FC236}">
                <a16:creationId xmlns:a16="http://schemas.microsoft.com/office/drawing/2014/main" id="{0DDBD095-D7D2-0F1C-5A36-1B67525FF3F2}"/>
              </a:ext>
            </a:extLst>
          </p:cNvPr>
          <p:cNvSpPr/>
          <p:nvPr/>
        </p:nvSpPr>
        <p:spPr bwMode="auto">
          <a:xfrm>
            <a:off x="210228" y="927652"/>
            <a:ext cx="5594224" cy="5121965"/>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Your organization needs a search engine that can make sense of all kinds of types of data, stored in different locations, and that can return the links of similar documents, but more importantly, </a:t>
            </a:r>
            <a:r>
              <a:rPr kumimoji="0" lang="en-US" sz="2000" b="1" i="0" u="none" strike="noStrike" kern="1200" cap="none" spc="0" normalizeH="0" baseline="0" noProof="0" dirty="0">
                <a:ln>
                  <a:noFill/>
                </a:ln>
                <a:solidFill>
                  <a:srgbClr val="0078D4"/>
                </a:solidFill>
                <a:effectLst/>
                <a:uLnTx/>
                <a:uFillTx/>
                <a:latin typeface="Segoe UI"/>
                <a:ea typeface="+mn-ea"/>
                <a:cs typeface="+mn-cs"/>
              </a:rPr>
              <a:t>provide the answer to the question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 other words, you want </a:t>
            </a:r>
            <a:r>
              <a:rPr kumimoji="0" lang="en-US" sz="2000" b="1" i="0" u="none" strike="noStrike" kern="1200" cap="none" spc="0" normalizeH="0" baseline="0" noProof="0" dirty="0">
                <a:ln>
                  <a:noFill/>
                </a:ln>
                <a:solidFill>
                  <a:srgbClr val="0078D4"/>
                </a:solidFill>
                <a:effectLst/>
                <a:uLnTx/>
                <a:uFillTx/>
                <a:latin typeface="Segoe UI"/>
                <a:ea typeface="+mn-ea"/>
                <a:cs typeface="+mn-cs"/>
              </a:rPr>
              <a:t>private</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and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a:ln>
                  <a:noFill/>
                </a:ln>
                <a:solidFill>
                  <a:srgbClr val="0078D4"/>
                </a:solidFill>
                <a:effectLst/>
                <a:uLnTx/>
                <a:uFillTx/>
                <a:latin typeface="Segoe UI"/>
                <a:ea typeface="+mn-ea"/>
                <a:cs typeface="+mn-cs"/>
              </a:rPr>
              <a:t>secured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err="1">
                <a:ln>
                  <a:noFill/>
                </a:ln>
                <a:solidFill>
                  <a:srgbClr val="0078D4"/>
                </a:solidFill>
                <a:effectLst/>
                <a:uLnTx/>
                <a:uFillTx/>
                <a:latin typeface="Segoe UI"/>
                <a:ea typeface="+mn-ea"/>
                <a:cs typeface="+mn-cs"/>
              </a:rPr>
              <a:t>ChatGPT</a:t>
            </a:r>
            <a:r>
              <a:rPr kumimoji="0" lang="en-US" sz="2000" b="0" i="0" u="none" strike="noStrike" kern="1200" cap="none" spc="0" normalizeH="0" baseline="0" noProof="0" dirty="0">
                <a:ln>
                  <a:noFill/>
                </a:ln>
                <a:solidFill>
                  <a:srgbClr val="000000"/>
                </a:solidFill>
                <a:effectLst/>
                <a:uLnTx/>
                <a:uFillTx/>
                <a:latin typeface="Segoe UI"/>
                <a:ea typeface="+mn-ea"/>
                <a:cs typeface="+mn-cs"/>
              </a:rPr>
              <a:t> for your organization that can interpret, comprehend, and answer questions about your business.</a:t>
            </a:r>
          </a:p>
        </p:txBody>
      </p:sp>
    </p:spTree>
    <p:extLst>
      <p:ext uri="{BB962C8B-B14F-4D97-AF65-F5344CB8AC3E}">
        <p14:creationId xmlns:p14="http://schemas.microsoft.com/office/powerpoint/2010/main" val="4153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p:txBody>
          <a:bodyPr>
            <a:normAutofit fontScale="90000"/>
          </a:bodyPr>
          <a:lstStyle/>
          <a:p>
            <a:r>
              <a:rPr lang="en-US" sz="3600" dirty="0"/>
              <a:t>The GPT Azure Search Engine Accelerator</a:t>
            </a:r>
          </a:p>
        </p:txBody>
      </p:sp>
      <p:sp>
        <p:nvSpPr>
          <p:cNvPr id="227" name="Rectangle 226">
            <a:extLst>
              <a:ext uri="{FF2B5EF4-FFF2-40B4-BE49-F238E27FC236}">
                <a16:creationId xmlns:a16="http://schemas.microsoft.com/office/drawing/2014/main" id="{CE956E07-736D-4FAA-81CD-1D66008EF4E9}"/>
              </a:ext>
            </a:extLst>
          </p:cNvPr>
          <p:cNvSpPr>
            <a:spLocks/>
          </p:cNvSpPr>
          <p:nvPr/>
        </p:nvSpPr>
        <p:spPr>
          <a:xfrm>
            <a:off x="670194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8" name="Rectangle 1457">
            <a:extLst>
              <a:ext uri="{FF2B5EF4-FFF2-40B4-BE49-F238E27FC236}">
                <a16:creationId xmlns:a16="http://schemas.microsoft.com/office/drawing/2014/main" id="{856756C3-8A93-48F6-86A6-FAEADFB4A34E}"/>
              </a:ext>
            </a:extLst>
          </p:cNvPr>
          <p:cNvSpPr>
            <a:spLocks/>
          </p:cNvSpPr>
          <p:nvPr/>
        </p:nvSpPr>
        <p:spPr>
          <a:xfrm>
            <a:off x="6701941" y="3738682"/>
            <a:ext cx="5029200" cy="2008348"/>
          </a:xfrm>
          <a:prstGeom prst="rect">
            <a:avLst/>
          </a:prstGeom>
          <a:noFill/>
          <a:ln w="635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8" name="Group 417">
            <a:extLst>
              <a:ext uri="{FF2B5EF4-FFF2-40B4-BE49-F238E27FC236}">
                <a16:creationId xmlns:a16="http://schemas.microsoft.com/office/drawing/2014/main" id="{AFEF35CA-1258-4A0F-AF25-06B823090E77}"/>
              </a:ext>
            </a:extLst>
          </p:cNvPr>
          <p:cNvGrpSpPr/>
          <p:nvPr/>
        </p:nvGrpSpPr>
        <p:grpSpPr>
          <a:xfrm>
            <a:off x="6917116" y="1415896"/>
            <a:ext cx="692838" cy="759097"/>
            <a:chOff x="7267920" y="1309804"/>
            <a:chExt cx="797884" cy="874189"/>
          </a:xfrm>
        </p:grpSpPr>
        <p:sp>
          <p:nvSpPr>
            <p:cNvPr id="1385" name="Hexagon 1384">
              <a:extLst>
                <a:ext uri="{FF2B5EF4-FFF2-40B4-BE49-F238E27FC236}">
                  <a16:creationId xmlns:a16="http://schemas.microsoft.com/office/drawing/2014/main" id="{C327594E-79A2-4CCE-B7BC-D4BB464A35BA}"/>
                </a:ext>
              </a:extLst>
            </p:cNvPr>
            <p:cNvSpPr/>
            <p:nvPr/>
          </p:nvSpPr>
          <p:spPr>
            <a:xfrm rot="16200000" flipH="1">
              <a:off x="7380332" y="136058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6" name="Hexagon 1385">
              <a:extLst>
                <a:ext uri="{FF2B5EF4-FFF2-40B4-BE49-F238E27FC236}">
                  <a16:creationId xmlns:a16="http://schemas.microsoft.com/office/drawing/2014/main" id="{142F51F3-B2BB-4C02-8574-9A0FD42ED17A}"/>
                </a:ext>
              </a:extLst>
            </p:cNvPr>
            <p:cNvSpPr/>
            <p:nvPr/>
          </p:nvSpPr>
          <p:spPr>
            <a:xfrm rot="16200000" flipH="1">
              <a:off x="7211690"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78" name="Graphic 1377" descr="Icon of a speaking bubble with people's faces">
              <a:extLst>
                <a:ext uri="{FF2B5EF4-FFF2-40B4-BE49-F238E27FC236}">
                  <a16:creationId xmlns:a16="http://schemas.microsoft.com/office/drawing/2014/main" id="{9133BAE6-19F4-438E-A0A9-B33CB0EB3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9008" y="1554386"/>
              <a:ext cx="440708" cy="443870"/>
            </a:xfrm>
            <a:prstGeom prst="rect">
              <a:avLst/>
            </a:prstGeom>
          </p:spPr>
        </p:pic>
      </p:grpSp>
      <p:sp>
        <p:nvSpPr>
          <p:cNvPr id="1374" name="TextBox 1373">
            <a:extLst>
              <a:ext uri="{FF2B5EF4-FFF2-40B4-BE49-F238E27FC236}">
                <a16:creationId xmlns:a16="http://schemas.microsoft.com/office/drawing/2014/main" id="{4CA55082-23D6-452B-9FE4-F1CF6507CECE}"/>
              </a:ext>
            </a:extLst>
          </p:cNvPr>
          <p:cNvSpPr txBox="1"/>
          <p:nvPr/>
        </p:nvSpPr>
        <p:spPr>
          <a:xfrm>
            <a:off x="7825973" y="1380133"/>
            <a:ext cx="3364703"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Azure OpenAI &amp; </a:t>
            </a:r>
            <a:r>
              <a:rPr kumimoji="0" lang="en-US" sz="2000" b="0" i="0" u="none" strike="noStrike" kern="1200" cap="none" spc="0" normalizeH="0" baseline="0" noProof="0" dirty="0" err="1">
                <a:ln>
                  <a:noFill/>
                </a:ln>
                <a:solidFill>
                  <a:schemeClr val="accent1"/>
                </a:solidFill>
                <a:effectLst/>
                <a:uLnTx/>
                <a:uFillTx/>
                <a:latin typeface="Segoe UI Semibold"/>
                <a:ea typeface="+mn-ea"/>
                <a:cs typeface="Segoe UI Semibold" panose="020B0502040204020203" pitchFamily="34" charset="0"/>
              </a:rPr>
              <a:t>ChatGPT</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7" name="Straight Connector 1446">
            <a:extLst>
              <a:ext uri="{FF2B5EF4-FFF2-40B4-BE49-F238E27FC236}">
                <a16:creationId xmlns:a16="http://schemas.microsoft.com/office/drawing/2014/main" id="{F92D3AB9-C95F-4E0F-A7AD-B27518A527DE}"/>
              </a:ext>
            </a:extLst>
          </p:cNvPr>
          <p:cNvCxnSpPr>
            <a:cxnSpLocks/>
          </p:cNvCxnSpPr>
          <p:nvPr/>
        </p:nvCxnSpPr>
        <p:spPr>
          <a:xfrm flipH="1">
            <a:off x="7858959" y="1820639"/>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77" name="TextBox 476">
            <a:extLst>
              <a:ext uri="{FF2B5EF4-FFF2-40B4-BE49-F238E27FC236}">
                <a16:creationId xmlns:a16="http://schemas.microsoft.com/office/drawing/2014/main" id="{62E68AB6-CF8E-4B23-BA02-5BEDB5326E3E}"/>
              </a:ext>
            </a:extLst>
          </p:cNvPr>
          <p:cNvSpPr txBox="1">
            <a:spLocks/>
          </p:cNvSpPr>
          <p:nvPr/>
        </p:nvSpPr>
        <p:spPr>
          <a:xfrm flipH="1">
            <a:off x="7858959" y="1920352"/>
            <a:ext cx="2549347" cy="914400"/>
          </a:xfrm>
          <a:prstGeom prst="rect">
            <a:avLst/>
          </a:prstGeom>
          <a:noFill/>
        </p:spPr>
        <p:txBody>
          <a:bodyPr wrap="square" lIns="0" tIns="0" rIns="0" bIns="0" rtlCol="0" anchor="t">
            <a:noAutofit/>
          </a:bodyPr>
          <a:lstStyle/>
          <a:p>
            <a:pPr marL="0" marR="0" lvl="0" indent="0" algn="l" defTabSz="914367"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Harness a blend of state-of-the-art Azure OpenAI models to develop your own intelligent search engine and secure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ChatGPT</a:t>
            </a:r>
            <a:r>
              <a:rPr kumimoji="0" lang="en-US"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416" name="TextBox 1415">
            <a:extLst>
              <a:ext uri="{FF2B5EF4-FFF2-40B4-BE49-F238E27FC236}">
                <a16:creationId xmlns:a16="http://schemas.microsoft.com/office/drawing/2014/main" id="{72E7BEE3-FD0C-4883-88D0-F076FF3012D7}"/>
              </a:ext>
            </a:extLst>
          </p:cNvPr>
          <p:cNvSpPr txBox="1"/>
          <p:nvPr/>
        </p:nvSpPr>
        <p:spPr>
          <a:xfrm>
            <a:off x="7784917" y="3815203"/>
            <a:ext cx="3676418"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Web Application </a:t>
            </a:r>
          </a:p>
        </p:txBody>
      </p:sp>
      <p:sp>
        <p:nvSpPr>
          <p:cNvPr id="1418" name="TextBox 1417">
            <a:extLst>
              <a:ext uri="{FF2B5EF4-FFF2-40B4-BE49-F238E27FC236}">
                <a16:creationId xmlns:a16="http://schemas.microsoft.com/office/drawing/2014/main" id="{F1868423-6161-400D-B29F-6DB736E64691}"/>
              </a:ext>
            </a:extLst>
          </p:cNvPr>
          <p:cNvSpPr txBox="1">
            <a:spLocks/>
          </p:cNvSpPr>
          <p:nvPr/>
        </p:nvSpPr>
        <p:spPr>
          <a:xfrm>
            <a:off x="7784917" y="4357902"/>
            <a:ext cx="2982836" cy="1292662"/>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Finally, package it all together in an Azure Web Application featuring a user-friendly interface, allowing you to effortlessly search for the information you need within your data.</a:t>
            </a:r>
          </a:p>
        </p:txBody>
      </p:sp>
      <p:cxnSp>
        <p:nvCxnSpPr>
          <p:cNvPr id="1448" name="Straight Connector 1447">
            <a:extLst>
              <a:ext uri="{FF2B5EF4-FFF2-40B4-BE49-F238E27FC236}">
                <a16:creationId xmlns:a16="http://schemas.microsoft.com/office/drawing/2014/main" id="{72A7C948-D9F9-4A93-B159-0D94110B677D}"/>
              </a:ext>
            </a:extLst>
          </p:cNvPr>
          <p:cNvCxnSpPr>
            <a:cxnSpLocks/>
          </p:cNvCxnSpPr>
          <p:nvPr/>
        </p:nvCxnSpPr>
        <p:spPr>
          <a:xfrm flipH="1">
            <a:off x="7784917" y="4234744"/>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6AB18C5B-00B5-4DFC-B508-E1F25A7CA02C}"/>
              </a:ext>
            </a:extLst>
          </p:cNvPr>
          <p:cNvGrpSpPr/>
          <p:nvPr/>
        </p:nvGrpSpPr>
        <p:grpSpPr>
          <a:xfrm>
            <a:off x="6917114" y="4868988"/>
            <a:ext cx="692840" cy="759099"/>
            <a:chOff x="7267916" y="4674008"/>
            <a:chExt cx="797886" cy="874191"/>
          </a:xfrm>
        </p:grpSpPr>
        <p:sp>
          <p:nvSpPr>
            <p:cNvPr id="1387" name="Hexagon 1386">
              <a:extLst>
                <a:ext uri="{FF2B5EF4-FFF2-40B4-BE49-F238E27FC236}">
                  <a16:creationId xmlns:a16="http://schemas.microsoft.com/office/drawing/2014/main" id="{8CE18CCD-7FF7-4E96-B2FA-50A18233C1E5}"/>
                </a:ext>
              </a:extLst>
            </p:cNvPr>
            <p:cNvSpPr/>
            <p:nvPr/>
          </p:nvSpPr>
          <p:spPr>
            <a:xfrm rot="5400000" flipH="1" flipV="1">
              <a:off x="7380330" y="4862727"/>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8" name="Hexagon 1387">
              <a:extLst>
                <a:ext uri="{FF2B5EF4-FFF2-40B4-BE49-F238E27FC236}">
                  <a16:creationId xmlns:a16="http://schemas.microsoft.com/office/drawing/2014/main" id="{DCAF91DD-4361-49A8-A24B-59CE4E888EFC}"/>
                </a:ext>
              </a:extLst>
            </p:cNvPr>
            <p:cNvSpPr/>
            <p:nvPr/>
          </p:nvSpPr>
          <p:spPr>
            <a:xfrm rot="5400000" flipH="1" flipV="1">
              <a:off x="7211686" y="4730238"/>
              <a:ext cx="815344" cy="70288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395" name="Graphic 3" descr="Icon of gears">
              <a:extLst>
                <a:ext uri="{FF2B5EF4-FFF2-40B4-BE49-F238E27FC236}">
                  <a16:creationId xmlns:a16="http://schemas.microsoft.com/office/drawing/2014/main" id="{F4D717DC-13C7-4238-9DE6-A14D95A03FE6}"/>
                </a:ext>
              </a:extLst>
            </p:cNvPr>
            <p:cNvGrpSpPr>
              <a:grpSpLocks noChangeAspect="1"/>
            </p:cNvGrpSpPr>
            <p:nvPr/>
          </p:nvGrpSpPr>
          <p:grpSpPr>
            <a:xfrm>
              <a:off x="7389838" y="4852158"/>
              <a:ext cx="459048" cy="459048"/>
              <a:chOff x="4403186" y="4725820"/>
              <a:chExt cx="398850" cy="398848"/>
            </a:xfrm>
          </p:grpSpPr>
          <p:sp>
            <p:nvSpPr>
              <p:cNvPr id="1396" name="Freeform 5">
                <a:extLst>
                  <a:ext uri="{FF2B5EF4-FFF2-40B4-BE49-F238E27FC236}">
                    <a16:creationId xmlns:a16="http://schemas.microsoft.com/office/drawing/2014/main" id="{4977AF17-062D-4F0E-B7F7-0453E8994207}"/>
                  </a:ext>
                </a:extLst>
              </p:cNvPr>
              <p:cNvSpPr/>
              <p:nvPr/>
            </p:nvSpPr>
            <p:spPr>
              <a:xfrm>
                <a:off x="4403186" y="4725820"/>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7" name="Freeform 6">
                <a:extLst>
                  <a:ext uri="{FF2B5EF4-FFF2-40B4-BE49-F238E27FC236}">
                    <a16:creationId xmlns:a16="http://schemas.microsoft.com/office/drawing/2014/main" id="{661F1136-D846-472A-9C3A-F8DB04CFECC1}"/>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8" name="Freeform 7">
                <a:extLst>
                  <a:ext uri="{FF2B5EF4-FFF2-40B4-BE49-F238E27FC236}">
                    <a16:creationId xmlns:a16="http://schemas.microsoft.com/office/drawing/2014/main" id="{DBE0322C-5393-43C6-9460-FE4F51B2A69F}"/>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9" name="Freeform 8">
                <a:extLst>
                  <a:ext uri="{FF2B5EF4-FFF2-40B4-BE49-F238E27FC236}">
                    <a16:creationId xmlns:a16="http://schemas.microsoft.com/office/drawing/2014/main" id="{0F890FFA-7592-4FCE-9D5B-C08C8D02F8EF}"/>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0" name="Freeform 9">
                <a:extLst>
                  <a:ext uri="{FF2B5EF4-FFF2-40B4-BE49-F238E27FC236}">
                    <a16:creationId xmlns:a16="http://schemas.microsoft.com/office/drawing/2014/main" id="{FCE447CE-248E-4E3B-AFD4-7D914B8A5044}"/>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30" name="Rectangle 229">
            <a:extLst>
              <a:ext uri="{FF2B5EF4-FFF2-40B4-BE49-F238E27FC236}">
                <a16:creationId xmlns:a16="http://schemas.microsoft.com/office/drawing/2014/main" id="{1A5FFE22-13C0-4D41-AA36-A4EFD5852C6D}"/>
              </a:ext>
            </a:extLst>
          </p:cNvPr>
          <p:cNvSpPr>
            <a:spLocks/>
          </p:cNvSpPr>
          <p:nvPr/>
        </p:nvSpPr>
        <p:spPr>
          <a:xfrm>
            <a:off x="45720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9A35D88D-7B7F-49F6-AC56-7A666058E2A9}"/>
              </a:ext>
            </a:extLst>
          </p:cNvPr>
          <p:cNvSpPr>
            <a:spLocks/>
          </p:cNvSpPr>
          <p:nvPr/>
        </p:nvSpPr>
        <p:spPr>
          <a:xfrm>
            <a:off x="423176" y="3738682"/>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C7EC9D55-7612-40AF-B1E6-EBD135997546}"/>
              </a:ext>
            </a:extLst>
          </p:cNvPr>
          <p:cNvGrpSpPr/>
          <p:nvPr/>
        </p:nvGrpSpPr>
        <p:grpSpPr>
          <a:xfrm>
            <a:off x="4581764" y="4868989"/>
            <a:ext cx="692838" cy="759097"/>
            <a:chOff x="4126197" y="4674007"/>
            <a:chExt cx="797884" cy="874189"/>
          </a:xfrm>
        </p:grpSpPr>
        <p:sp>
          <p:nvSpPr>
            <p:cNvPr id="1382" name="Hexagon 1381">
              <a:extLst>
                <a:ext uri="{FF2B5EF4-FFF2-40B4-BE49-F238E27FC236}">
                  <a16:creationId xmlns:a16="http://schemas.microsoft.com/office/drawing/2014/main" id="{1366217A-CE8E-4223-866B-BC07572AB4CE}"/>
                </a:ext>
              </a:extLst>
            </p:cNvPr>
            <p:cNvSpPr/>
            <p:nvPr/>
          </p:nvSpPr>
          <p:spPr>
            <a:xfrm rot="16200000" flipV="1">
              <a:off x="4075417" y="486272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3" name="Hexagon 1382">
              <a:extLst>
                <a:ext uri="{FF2B5EF4-FFF2-40B4-BE49-F238E27FC236}">
                  <a16:creationId xmlns:a16="http://schemas.microsoft.com/office/drawing/2014/main" id="{57A7B137-85A3-4743-ABEC-DAA26E9CFBBA}"/>
                </a:ext>
              </a:extLst>
            </p:cNvPr>
            <p:cNvSpPr/>
            <p:nvPr/>
          </p:nvSpPr>
          <p:spPr>
            <a:xfrm rot="16200000" flipV="1">
              <a:off x="4164967" y="4730237"/>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14" name="Graphic 4" descr="Icon of a box with connected dots and lines">
              <a:extLst>
                <a:ext uri="{FF2B5EF4-FFF2-40B4-BE49-F238E27FC236}">
                  <a16:creationId xmlns:a16="http://schemas.microsoft.com/office/drawing/2014/main" id="{435485E8-FCC2-413C-AD84-A583A2A03C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8710" y="4833757"/>
              <a:ext cx="447858" cy="495842"/>
            </a:xfrm>
            <a:prstGeom prst="rect">
              <a:avLst/>
            </a:prstGeom>
          </p:spPr>
        </p:pic>
      </p:grpSp>
      <p:grpSp>
        <p:nvGrpSpPr>
          <p:cNvPr id="419" name="Group 418">
            <a:extLst>
              <a:ext uri="{FF2B5EF4-FFF2-40B4-BE49-F238E27FC236}">
                <a16:creationId xmlns:a16="http://schemas.microsoft.com/office/drawing/2014/main" id="{9F20A8D7-524C-4A3A-A483-A39140F4BE42}"/>
              </a:ext>
            </a:extLst>
          </p:cNvPr>
          <p:cNvGrpSpPr/>
          <p:nvPr/>
        </p:nvGrpSpPr>
        <p:grpSpPr>
          <a:xfrm>
            <a:off x="4607227" y="1415896"/>
            <a:ext cx="666644" cy="756714"/>
            <a:chOff x="4156362" y="1312548"/>
            <a:chExt cx="767719" cy="871445"/>
          </a:xfrm>
        </p:grpSpPr>
        <p:sp>
          <p:nvSpPr>
            <p:cNvPr id="1379" name="Hexagon 1378">
              <a:extLst>
                <a:ext uri="{FF2B5EF4-FFF2-40B4-BE49-F238E27FC236}">
                  <a16:creationId xmlns:a16="http://schemas.microsoft.com/office/drawing/2014/main" id="{8408904D-A700-4383-A035-466F2988A26B}"/>
                </a:ext>
              </a:extLst>
            </p:cNvPr>
            <p:cNvSpPr/>
            <p:nvPr/>
          </p:nvSpPr>
          <p:spPr>
            <a:xfrm rot="5400000">
              <a:off x="4105582" y="1363328"/>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0" name="Hexagon 1379">
              <a:extLst>
                <a:ext uri="{FF2B5EF4-FFF2-40B4-BE49-F238E27FC236}">
                  <a16:creationId xmlns:a16="http://schemas.microsoft.com/office/drawing/2014/main" id="{CE8C4C48-1FBC-4336-8AE0-05D644243804}"/>
                </a:ext>
              </a:extLst>
            </p:cNvPr>
            <p:cNvSpPr/>
            <p:nvPr/>
          </p:nvSpPr>
          <p:spPr>
            <a:xfrm rot="5400000">
              <a:off x="4164967"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04" name="Graphic 1403" descr="Icon of a wrench and screwdriver">
              <a:extLst>
                <a:ext uri="{FF2B5EF4-FFF2-40B4-BE49-F238E27FC236}">
                  <a16:creationId xmlns:a16="http://schemas.microsoft.com/office/drawing/2014/main" id="{4548D39F-2A52-482D-94A7-AD6B8B9417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821" y="1559709"/>
              <a:ext cx="455636" cy="433224"/>
            </a:xfrm>
            <a:prstGeom prst="rect">
              <a:avLst/>
            </a:prstGeom>
          </p:spPr>
        </p:pic>
      </p:grpSp>
      <p:sp>
        <p:nvSpPr>
          <p:cNvPr id="1440" name="TextBox 1439">
            <a:extLst>
              <a:ext uri="{FF2B5EF4-FFF2-40B4-BE49-F238E27FC236}">
                <a16:creationId xmlns:a16="http://schemas.microsoft.com/office/drawing/2014/main" id="{71E55790-153F-4588-AD91-33F3F15D7EEB}"/>
              </a:ext>
            </a:extLst>
          </p:cNvPr>
          <p:cNvSpPr txBox="1"/>
          <p:nvPr/>
        </p:nvSpPr>
        <p:spPr>
          <a:xfrm flipH="1">
            <a:off x="857333" y="1380133"/>
            <a:ext cx="3517207"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dirty="0">
                <a:solidFill>
                  <a:schemeClr val="accent1"/>
                </a:solidFill>
                <a:latin typeface="Segoe UI Semibold"/>
                <a:cs typeface="Segoe UI Semibold" panose="020B0502040204020203" pitchFamily="34" charset="0"/>
              </a:rPr>
              <a:t>Azure Cognitive Search </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5" name="Straight Connector 1444">
            <a:extLst>
              <a:ext uri="{FF2B5EF4-FFF2-40B4-BE49-F238E27FC236}">
                <a16:creationId xmlns:a16="http://schemas.microsoft.com/office/drawing/2014/main" id="{EFE18C89-13BD-4331-A4FA-9BB2C019C5FB}"/>
              </a:ext>
            </a:extLst>
          </p:cNvPr>
          <p:cNvCxnSpPr>
            <a:cxnSpLocks/>
          </p:cNvCxnSpPr>
          <p:nvPr/>
        </p:nvCxnSpPr>
        <p:spPr>
          <a:xfrm flipH="1">
            <a:off x="857333" y="1820639"/>
            <a:ext cx="3517207"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33" name="TextBox 1432">
            <a:extLst>
              <a:ext uri="{FF2B5EF4-FFF2-40B4-BE49-F238E27FC236}">
                <a16:creationId xmlns:a16="http://schemas.microsoft.com/office/drawing/2014/main" id="{14D303C8-F4D1-47E6-982F-1A9828E322A0}"/>
              </a:ext>
            </a:extLst>
          </p:cNvPr>
          <p:cNvSpPr txBox="1"/>
          <p:nvPr/>
        </p:nvSpPr>
        <p:spPr>
          <a:xfrm flipH="1">
            <a:off x="1006408" y="3815203"/>
            <a:ext cx="3364703"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Variety of Datasets</a:t>
            </a:r>
          </a:p>
        </p:txBody>
      </p:sp>
      <p:cxnSp>
        <p:nvCxnSpPr>
          <p:cNvPr id="1446" name="Straight Connector 1445">
            <a:extLst>
              <a:ext uri="{FF2B5EF4-FFF2-40B4-BE49-F238E27FC236}">
                <a16:creationId xmlns:a16="http://schemas.microsoft.com/office/drawing/2014/main" id="{1DD35203-BD30-4322-865E-5CFCC022E440}"/>
              </a:ext>
            </a:extLst>
          </p:cNvPr>
          <p:cNvCxnSpPr>
            <a:cxnSpLocks/>
          </p:cNvCxnSpPr>
          <p:nvPr/>
        </p:nvCxnSpPr>
        <p:spPr>
          <a:xfrm flipH="1">
            <a:off x="1006408" y="4234744"/>
            <a:ext cx="3364703"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9ED160D4-9995-4891-90ED-38E4EA2612E4}"/>
              </a:ext>
            </a:extLst>
          </p:cNvPr>
          <p:cNvSpPr txBox="1">
            <a:spLocks/>
          </p:cNvSpPr>
          <p:nvPr/>
        </p:nvSpPr>
        <p:spPr>
          <a:xfrm flipH="1">
            <a:off x="1543189" y="4357902"/>
            <a:ext cx="2827922" cy="1292662"/>
          </a:xfrm>
          <a:prstGeom prst="rect">
            <a:avLst/>
          </a:prstGeom>
          <a:noFill/>
        </p:spPr>
        <p:txBody>
          <a:bodyPr wrap="square" lIns="0" tIns="0" rIns="0" bIns="0" rtlCol="0" anchor="t">
            <a:noAutofit/>
          </a:bodyPr>
          <a:lstStyle/>
          <a:p>
            <a:pPr marL="0" marR="0" lvl="0" indent="0" algn="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Unlock valuable insights from your datasets, whether they consist of textual data or tabular information.</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224431E-CD01-4B64-95DA-29D8F29314C7}"/>
              </a:ext>
            </a:extLst>
          </p:cNvPr>
          <p:cNvGrpSpPr/>
          <p:nvPr/>
        </p:nvGrpSpPr>
        <p:grpSpPr>
          <a:xfrm>
            <a:off x="4667643" y="2098180"/>
            <a:ext cx="2853054" cy="2853054"/>
            <a:chOff x="4606151" y="2057473"/>
            <a:chExt cx="2853054" cy="2853054"/>
          </a:xfrm>
        </p:grpSpPr>
        <p:sp>
          <p:nvSpPr>
            <p:cNvPr id="3" name="Oval 2">
              <a:extLst>
                <a:ext uri="{FF2B5EF4-FFF2-40B4-BE49-F238E27FC236}">
                  <a16:creationId xmlns:a16="http://schemas.microsoft.com/office/drawing/2014/main" id="{3F674673-DCE1-478B-9DE6-0ABE868296EE}"/>
                </a:ext>
              </a:extLst>
            </p:cNvPr>
            <p:cNvSpPr/>
            <p:nvPr/>
          </p:nvSpPr>
          <p:spPr>
            <a:xfrm>
              <a:off x="4606151" y="2057473"/>
              <a:ext cx="2853054" cy="2853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84E889C-08D3-4A30-BC28-690F9D600498}"/>
                </a:ext>
              </a:extLst>
            </p:cNvPr>
            <p:cNvGrpSpPr/>
            <p:nvPr/>
          </p:nvGrpSpPr>
          <p:grpSpPr>
            <a:xfrm>
              <a:off x="4615065" y="2115535"/>
              <a:ext cx="2823849" cy="2736930"/>
              <a:chOff x="4580573" y="2125510"/>
              <a:chExt cx="2823849" cy="2736930"/>
            </a:xfrm>
          </p:grpSpPr>
          <p:grpSp>
            <p:nvGrpSpPr>
              <p:cNvPr id="420" name="Group 419">
                <a:extLst>
                  <a:ext uri="{FF2B5EF4-FFF2-40B4-BE49-F238E27FC236}">
                    <a16:creationId xmlns:a16="http://schemas.microsoft.com/office/drawing/2014/main" id="{0436FA5D-BF41-48C5-8DA0-874C53913197}"/>
                  </a:ext>
                </a:extLst>
              </p:cNvPr>
              <p:cNvGrpSpPr/>
              <p:nvPr/>
            </p:nvGrpSpPr>
            <p:grpSpPr>
              <a:xfrm>
                <a:off x="4591950" y="2125510"/>
                <a:ext cx="2812472" cy="2736930"/>
                <a:chOff x="4312787" y="1693684"/>
                <a:chExt cx="3566426" cy="3470633"/>
              </a:xfrm>
            </p:grpSpPr>
            <p:grpSp>
              <p:nvGrpSpPr>
                <p:cNvPr id="1202" name="Group 1201">
                  <a:extLst>
                    <a:ext uri="{FF2B5EF4-FFF2-40B4-BE49-F238E27FC236}">
                      <a16:creationId xmlns:a16="http://schemas.microsoft.com/office/drawing/2014/main" id="{D11CE583-2F6F-4D05-849E-5EE4CD217295}"/>
                    </a:ext>
                  </a:extLst>
                </p:cNvPr>
                <p:cNvGrpSpPr/>
                <p:nvPr/>
              </p:nvGrpSpPr>
              <p:grpSpPr>
                <a:xfrm>
                  <a:off x="4360807" y="1708204"/>
                  <a:ext cx="3479358" cy="3452762"/>
                  <a:chOff x="4625725" y="3279330"/>
                  <a:chExt cx="2922470" cy="4962716"/>
                </a:xfrm>
              </p:grpSpPr>
              <p:cxnSp>
                <p:nvCxnSpPr>
                  <p:cNvPr id="1240" name="Straight Connector 1239">
                    <a:extLst>
                      <a:ext uri="{FF2B5EF4-FFF2-40B4-BE49-F238E27FC236}">
                        <a16:creationId xmlns:a16="http://schemas.microsoft.com/office/drawing/2014/main" id="{A38BE0F9-1395-4602-8C0A-99BE2551E764}"/>
                      </a:ext>
                    </a:extLst>
                  </p:cNvPr>
                  <p:cNvCxnSpPr>
                    <a:cxnSpLocks/>
                  </p:cNvCxnSpPr>
                  <p:nvPr/>
                </p:nvCxnSpPr>
                <p:spPr>
                  <a:xfrm flipH="1" flipV="1">
                    <a:off x="5856825" y="3559079"/>
                    <a:ext cx="240120"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F34E8221-C8C3-4D93-9ABC-A3425DF08B58}"/>
                      </a:ext>
                    </a:extLst>
                  </p:cNvPr>
                  <p:cNvCxnSpPr>
                    <a:cxnSpLocks/>
                  </p:cNvCxnSpPr>
                  <p:nvPr/>
                </p:nvCxnSpPr>
                <p:spPr>
                  <a:xfrm flipH="1">
                    <a:off x="5783128"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B1A90075-5E61-4386-9374-6571254CB307}"/>
                      </a:ext>
                    </a:extLst>
                  </p:cNvPr>
                  <p:cNvCxnSpPr>
                    <a:cxnSpLocks/>
                  </p:cNvCxnSpPr>
                  <p:nvPr/>
                </p:nvCxnSpPr>
                <p:spPr>
                  <a:xfrm flipH="1" flipV="1">
                    <a:off x="5783128" y="4825017"/>
                    <a:ext cx="313817"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A8A65F00-84E6-4E9F-B70A-8E398C9B8612}"/>
                      </a:ext>
                    </a:extLst>
                  </p:cNvPr>
                  <p:cNvCxnSpPr>
                    <a:cxnSpLocks/>
                  </p:cNvCxnSpPr>
                  <p:nvPr/>
                </p:nvCxnSpPr>
                <p:spPr>
                  <a:xfrm>
                    <a:off x="5691008"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F11965C7-2575-45A8-8CEB-8121A10717FD}"/>
                      </a:ext>
                    </a:extLst>
                  </p:cNvPr>
                  <p:cNvCxnSpPr>
                    <a:cxnSpLocks/>
                  </p:cNvCxnSpPr>
                  <p:nvPr/>
                </p:nvCxnSpPr>
                <p:spPr>
                  <a:xfrm flipV="1">
                    <a:off x="5540544"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5F1CFDEF-DE37-45E2-8C87-E8E59F2B790F}"/>
                      </a:ext>
                    </a:extLst>
                  </p:cNvPr>
                  <p:cNvCxnSpPr>
                    <a:cxnSpLocks/>
                  </p:cNvCxnSpPr>
                  <p:nvPr/>
                </p:nvCxnSpPr>
                <p:spPr>
                  <a:xfrm>
                    <a:off x="5542079"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6" name="Straight Connector 1245">
                    <a:extLst>
                      <a:ext uri="{FF2B5EF4-FFF2-40B4-BE49-F238E27FC236}">
                        <a16:creationId xmlns:a16="http://schemas.microsoft.com/office/drawing/2014/main" id="{D958BA23-54E4-4CF1-9241-42EA963AB9A9}"/>
                      </a:ext>
                    </a:extLst>
                  </p:cNvPr>
                  <p:cNvCxnSpPr>
                    <a:cxnSpLocks/>
                  </p:cNvCxnSpPr>
                  <p:nvPr/>
                </p:nvCxnSpPr>
                <p:spPr>
                  <a:xfrm flipV="1">
                    <a:off x="5460962"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026DC55D-5E11-4445-978C-3C3680E65641}"/>
                      </a:ext>
                    </a:extLst>
                  </p:cNvPr>
                  <p:cNvCxnSpPr>
                    <a:cxnSpLocks/>
                  </p:cNvCxnSpPr>
                  <p:nvPr/>
                </p:nvCxnSpPr>
                <p:spPr>
                  <a:xfrm>
                    <a:off x="5376039"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8C40A63D-D5F6-4055-99B1-127F221003F8}"/>
                      </a:ext>
                    </a:extLst>
                  </p:cNvPr>
                  <p:cNvCxnSpPr>
                    <a:cxnSpLocks/>
                  </p:cNvCxnSpPr>
                  <p:nvPr/>
                </p:nvCxnSpPr>
                <p:spPr>
                  <a:xfrm flipV="1">
                    <a:off x="5109573"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DB1CDABA-E6EC-4B06-87C2-9F2A6CDCE330}"/>
                      </a:ext>
                    </a:extLst>
                  </p:cNvPr>
                  <p:cNvCxnSpPr>
                    <a:cxnSpLocks/>
                  </p:cNvCxnSpPr>
                  <p:nvPr/>
                </p:nvCxnSpPr>
                <p:spPr>
                  <a:xfrm>
                    <a:off x="5109573"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396F3EFA-2022-41C9-AB64-86E7CF46E4CC}"/>
                      </a:ext>
                    </a:extLst>
                  </p:cNvPr>
                  <p:cNvCxnSpPr>
                    <a:cxnSpLocks/>
                  </p:cNvCxnSpPr>
                  <p:nvPr/>
                </p:nvCxnSpPr>
                <p:spPr>
                  <a:xfrm flipV="1">
                    <a:off x="4985508"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1" name="Straight Connector 1250">
                    <a:extLst>
                      <a:ext uri="{FF2B5EF4-FFF2-40B4-BE49-F238E27FC236}">
                        <a16:creationId xmlns:a16="http://schemas.microsoft.com/office/drawing/2014/main" id="{F3AC7C23-293E-4596-AD0A-A846E332C638}"/>
                      </a:ext>
                    </a:extLst>
                  </p:cNvPr>
                  <p:cNvCxnSpPr>
                    <a:cxnSpLocks/>
                  </p:cNvCxnSpPr>
                  <p:nvPr/>
                </p:nvCxnSpPr>
                <p:spPr>
                  <a:xfrm flipH="1">
                    <a:off x="5408121"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2" name="Straight Connector 1251">
                    <a:extLst>
                      <a:ext uri="{FF2B5EF4-FFF2-40B4-BE49-F238E27FC236}">
                        <a16:creationId xmlns:a16="http://schemas.microsoft.com/office/drawing/2014/main" id="{1C0AB5DA-302F-402D-AAF3-DB5355D970A9}"/>
                      </a:ext>
                    </a:extLst>
                  </p:cNvPr>
                  <p:cNvCxnSpPr>
                    <a:cxnSpLocks/>
                  </p:cNvCxnSpPr>
                  <p:nvPr/>
                </p:nvCxnSpPr>
                <p:spPr>
                  <a:xfrm flipH="1" flipV="1">
                    <a:off x="5405078"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687C5222-790B-4D76-B75A-EB4DC6F375C6}"/>
                      </a:ext>
                    </a:extLst>
                  </p:cNvPr>
                  <p:cNvCxnSpPr>
                    <a:cxnSpLocks/>
                  </p:cNvCxnSpPr>
                  <p:nvPr/>
                </p:nvCxnSpPr>
                <p:spPr>
                  <a:xfrm flipH="1">
                    <a:off x="5221289"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B5A7645B-5B27-40DA-B4B9-2242B474AD3E}"/>
                      </a:ext>
                    </a:extLst>
                  </p:cNvPr>
                  <p:cNvCxnSpPr>
                    <a:cxnSpLocks/>
                  </p:cNvCxnSpPr>
                  <p:nvPr/>
                </p:nvCxnSpPr>
                <p:spPr>
                  <a:xfrm flipH="1" flipV="1">
                    <a:off x="522128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B2B15269-CDF7-431B-A110-C5E2FEC4D48A}"/>
                      </a:ext>
                    </a:extLst>
                  </p:cNvPr>
                  <p:cNvCxnSpPr>
                    <a:cxnSpLocks/>
                  </p:cNvCxnSpPr>
                  <p:nvPr/>
                </p:nvCxnSpPr>
                <p:spPr>
                  <a:xfrm>
                    <a:off x="5094848"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B64414DD-7AA6-4A4C-8BF1-E66E290955A4}"/>
                      </a:ext>
                    </a:extLst>
                  </p:cNvPr>
                  <p:cNvCxnSpPr>
                    <a:cxnSpLocks/>
                  </p:cNvCxnSpPr>
                  <p:nvPr/>
                </p:nvCxnSpPr>
                <p:spPr>
                  <a:xfrm flipV="1">
                    <a:off x="4853288"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4556494E-7C22-4DFC-98D4-42382A1D6DFE}"/>
                      </a:ext>
                    </a:extLst>
                  </p:cNvPr>
                  <p:cNvCxnSpPr>
                    <a:cxnSpLocks/>
                  </p:cNvCxnSpPr>
                  <p:nvPr/>
                </p:nvCxnSpPr>
                <p:spPr>
                  <a:xfrm>
                    <a:off x="4852915"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72B61DD3-9327-4B1B-8B15-8AF7C3B2847E}"/>
                      </a:ext>
                    </a:extLst>
                  </p:cNvPr>
                  <p:cNvCxnSpPr>
                    <a:cxnSpLocks/>
                  </p:cNvCxnSpPr>
                  <p:nvPr/>
                </p:nvCxnSpPr>
                <p:spPr>
                  <a:xfrm flipV="1">
                    <a:off x="4713636"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1244097B-7D3F-43ED-BAE3-A406284CF3E2}"/>
                      </a:ext>
                    </a:extLst>
                  </p:cNvPr>
                  <p:cNvCxnSpPr>
                    <a:cxnSpLocks/>
                  </p:cNvCxnSpPr>
                  <p:nvPr/>
                </p:nvCxnSpPr>
                <p:spPr>
                  <a:xfrm>
                    <a:off x="4841964"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C46704E6-45D0-4D69-8624-BAA65F9188B2}"/>
                      </a:ext>
                    </a:extLst>
                  </p:cNvPr>
                  <p:cNvCxnSpPr>
                    <a:cxnSpLocks/>
                  </p:cNvCxnSpPr>
                  <p:nvPr/>
                </p:nvCxnSpPr>
                <p:spPr>
                  <a:xfrm>
                    <a:off x="4672117"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1" name="Straight Connector 1260">
                    <a:extLst>
                      <a:ext uri="{FF2B5EF4-FFF2-40B4-BE49-F238E27FC236}">
                        <a16:creationId xmlns:a16="http://schemas.microsoft.com/office/drawing/2014/main" id="{77F8E834-989B-4A0B-BDAB-8C681C631928}"/>
                      </a:ext>
                    </a:extLst>
                  </p:cNvPr>
                  <p:cNvCxnSpPr/>
                  <p:nvPr/>
                </p:nvCxnSpPr>
                <p:spPr>
                  <a:xfrm flipV="1">
                    <a:off x="5404187"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2" name="Straight Connector 1261">
                    <a:extLst>
                      <a:ext uri="{FF2B5EF4-FFF2-40B4-BE49-F238E27FC236}">
                        <a16:creationId xmlns:a16="http://schemas.microsoft.com/office/drawing/2014/main" id="{4F1E26FF-9AD2-41AD-8EBA-8D3B92E51BF2}"/>
                      </a:ext>
                    </a:extLst>
                  </p:cNvPr>
                  <p:cNvCxnSpPr>
                    <a:cxnSpLocks/>
                  </p:cNvCxnSpPr>
                  <p:nvPr/>
                </p:nvCxnSpPr>
                <p:spPr>
                  <a:xfrm flipV="1">
                    <a:off x="553629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3" name="Straight Connector 1262">
                    <a:extLst>
                      <a:ext uri="{FF2B5EF4-FFF2-40B4-BE49-F238E27FC236}">
                        <a16:creationId xmlns:a16="http://schemas.microsoft.com/office/drawing/2014/main" id="{CBF8958C-BA26-401B-8719-1B119B03876A}"/>
                      </a:ext>
                    </a:extLst>
                  </p:cNvPr>
                  <p:cNvCxnSpPr>
                    <a:cxnSpLocks/>
                  </p:cNvCxnSpPr>
                  <p:nvPr/>
                </p:nvCxnSpPr>
                <p:spPr>
                  <a:xfrm flipV="1">
                    <a:off x="5223017"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4" name="Straight Connector 1263">
                    <a:extLst>
                      <a:ext uri="{FF2B5EF4-FFF2-40B4-BE49-F238E27FC236}">
                        <a16:creationId xmlns:a16="http://schemas.microsoft.com/office/drawing/2014/main" id="{2262F7A4-1554-4ED2-A868-A744A7FEA9B3}"/>
                      </a:ext>
                    </a:extLst>
                  </p:cNvPr>
                  <p:cNvCxnSpPr>
                    <a:cxnSpLocks/>
                  </p:cNvCxnSpPr>
                  <p:nvPr/>
                </p:nvCxnSpPr>
                <p:spPr>
                  <a:xfrm flipV="1">
                    <a:off x="4851241"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5" name="Straight Connector 1264">
                    <a:extLst>
                      <a:ext uri="{FF2B5EF4-FFF2-40B4-BE49-F238E27FC236}">
                        <a16:creationId xmlns:a16="http://schemas.microsoft.com/office/drawing/2014/main" id="{77C8DBC5-F91C-43E9-B621-CEE92372570C}"/>
                      </a:ext>
                    </a:extLst>
                  </p:cNvPr>
                  <p:cNvCxnSpPr>
                    <a:cxnSpLocks/>
                  </p:cNvCxnSpPr>
                  <p:nvPr/>
                </p:nvCxnSpPr>
                <p:spPr>
                  <a:xfrm flipV="1">
                    <a:off x="5113560"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6" name="Straight Connector 1265">
                    <a:extLst>
                      <a:ext uri="{FF2B5EF4-FFF2-40B4-BE49-F238E27FC236}">
                        <a16:creationId xmlns:a16="http://schemas.microsoft.com/office/drawing/2014/main" id="{9732D452-86B9-40FE-B5B7-59EB77362BCD}"/>
                      </a:ext>
                    </a:extLst>
                  </p:cNvPr>
                  <p:cNvCxnSpPr>
                    <a:cxnSpLocks/>
                  </p:cNvCxnSpPr>
                  <p:nvPr/>
                </p:nvCxnSpPr>
                <p:spPr>
                  <a:xfrm flipV="1">
                    <a:off x="483803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7" name="Straight Connector 1266">
                    <a:extLst>
                      <a:ext uri="{FF2B5EF4-FFF2-40B4-BE49-F238E27FC236}">
                        <a16:creationId xmlns:a16="http://schemas.microsoft.com/office/drawing/2014/main" id="{229285B5-9911-4105-A4B7-30F42E6B65BD}"/>
                      </a:ext>
                    </a:extLst>
                  </p:cNvPr>
                  <p:cNvCxnSpPr>
                    <a:cxnSpLocks/>
                  </p:cNvCxnSpPr>
                  <p:nvPr/>
                </p:nvCxnSpPr>
                <p:spPr>
                  <a:xfrm flipV="1">
                    <a:off x="4670071"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8" name="Straight Connector 1267">
                    <a:extLst>
                      <a:ext uri="{FF2B5EF4-FFF2-40B4-BE49-F238E27FC236}">
                        <a16:creationId xmlns:a16="http://schemas.microsoft.com/office/drawing/2014/main" id="{4ECCC349-C1C3-407D-9056-C0DA3190E38F}"/>
                      </a:ext>
                    </a:extLst>
                  </p:cNvPr>
                  <p:cNvCxnSpPr>
                    <a:cxnSpLocks/>
                  </p:cNvCxnSpPr>
                  <p:nvPr/>
                </p:nvCxnSpPr>
                <p:spPr>
                  <a:xfrm flipV="1">
                    <a:off x="5092801"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9" name="Straight Connector 1268">
                    <a:extLst>
                      <a:ext uri="{FF2B5EF4-FFF2-40B4-BE49-F238E27FC236}">
                        <a16:creationId xmlns:a16="http://schemas.microsoft.com/office/drawing/2014/main" id="{C62EDE04-793C-401B-99CE-23B09E24290B}"/>
                      </a:ext>
                    </a:extLst>
                  </p:cNvPr>
                  <p:cNvCxnSpPr>
                    <a:cxnSpLocks/>
                  </p:cNvCxnSpPr>
                  <p:nvPr/>
                </p:nvCxnSpPr>
                <p:spPr>
                  <a:xfrm flipH="1">
                    <a:off x="5856825" y="3279330"/>
                    <a:ext cx="240121" cy="27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2D984755-76CF-441B-A3E0-3FCB21037396}"/>
                      </a:ext>
                    </a:extLst>
                  </p:cNvPr>
                  <p:cNvCxnSpPr>
                    <a:cxnSpLocks/>
                  </p:cNvCxnSpPr>
                  <p:nvPr/>
                </p:nvCxnSpPr>
                <p:spPr>
                  <a:xfrm>
                    <a:off x="6098192" y="3282531"/>
                    <a:ext cx="236443" cy="2765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02C686CD-36E4-43E8-8E75-3CC9FEE390A1}"/>
                      </a:ext>
                    </a:extLst>
                  </p:cNvPr>
                  <p:cNvCxnSpPr>
                    <a:cxnSpLocks/>
                  </p:cNvCxnSpPr>
                  <p:nvPr/>
                </p:nvCxnSpPr>
                <p:spPr>
                  <a:xfrm flipV="1">
                    <a:off x="6096945" y="3559079"/>
                    <a:ext cx="237689"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B7452A09-2C30-45FA-AB23-77F47196C51E}"/>
                      </a:ext>
                    </a:extLst>
                  </p:cNvPr>
                  <p:cNvCxnSpPr>
                    <a:cxnSpLocks/>
                  </p:cNvCxnSpPr>
                  <p:nvPr/>
                </p:nvCxnSpPr>
                <p:spPr>
                  <a:xfrm>
                    <a:off x="6098193"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3" name="Straight Connector 1272">
                    <a:extLst>
                      <a:ext uri="{FF2B5EF4-FFF2-40B4-BE49-F238E27FC236}">
                        <a16:creationId xmlns:a16="http://schemas.microsoft.com/office/drawing/2014/main" id="{B83C5087-CCA8-45C6-A0C9-D2EF937D1DEA}"/>
                      </a:ext>
                    </a:extLst>
                  </p:cNvPr>
                  <p:cNvCxnSpPr>
                    <a:cxnSpLocks/>
                  </p:cNvCxnSpPr>
                  <p:nvPr/>
                </p:nvCxnSpPr>
                <p:spPr>
                  <a:xfrm flipV="1">
                    <a:off x="6095058" y="4825017"/>
                    <a:ext cx="313273"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4" name="Straight Connector 1273">
                    <a:extLst>
                      <a:ext uri="{FF2B5EF4-FFF2-40B4-BE49-F238E27FC236}">
                        <a16:creationId xmlns:a16="http://schemas.microsoft.com/office/drawing/2014/main" id="{92CF1001-14BD-4FD7-8254-8EC528D6221A}"/>
                      </a:ext>
                    </a:extLst>
                  </p:cNvPr>
                  <p:cNvCxnSpPr>
                    <a:cxnSpLocks/>
                  </p:cNvCxnSpPr>
                  <p:nvPr/>
                </p:nvCxnSpPr>
                <p:spPr>
                  <a:xfrm flipH="1">
                    <a:off x="6334635"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5" name="Straight Connector 1274">
                    <a:extLst>
                      <a:ext uri="{FF2B5EF4-FFF2-40B4-BE49-F238E27FC236}">
                        <a16:creationId xmlns:a16="http://schemas.microsoft.com/office/drawing/2014/main" id="{1737ED12-9BF0-4EFF-9DCB-A90ACEDE9E6C}"/>
                      </a:ext>
                    </a:extLst>
                  </p:cNvPr>
                  <p:cNvCxnSpPr>
                    <a:cxnSpLocks/>
                  </p:cNvCxnSpPr>
                  <p:nvPr/>
                </p:nvCxnSpPr>
                <p:spPr>
                  <a:xfrm flipH="1" flipV="1">
                    <a:off x="6334636"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768F4AAE-A9D0-46F6-B0AC-E6D2FD6DA240}"/>
                      </a:ext>
                    </a:extLst>
                  </p:cNvPr>
                  <p:cNvCxnSpPr>
                    <a:cxnSpLocks/>
                  </p:cNvCxnSpPr>
                  <p:nvPr/>
                </p:nvCxnSpPr>
                <p:spPr>
                  <a:xfrm flipH="1">
                    <a:off x="6407788"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DBF3366-4A02-44C6-AA13-AD348322C609}"/>
                      </a:ext>
                    </a:extLst>
                  </p:cNvPr>
                  <p:cNvCxnSpPr>
                    <a:cxnSpLocks/>
                  </p:cNvCxnSpPr>
                  <p:nvPr/>
                </p:nvCxnSpPr>
                <p:spPr>
                  <a:xfrm flipH="1" flipV="1">
                    <a:off x="6409676"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FF0183A5-93F4-4ECD-B8CD-A11CAB498FB8}"/>
                      </a:ext>
                    </a:extLst>
                  </p:cNvPr>
                  <p:cNvCxnSpPr>
                    <a:cxnSpLocks/>
                  </p:cNvCxnSpPr>
                  <p:nvPr/>
                </p:nvCxnSpPr>
                <p:spPr>
                  <a:xfrm flipH="1">
                    <a:off x="6787272"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44F00BCB-10FF-4E87-BC68-8AF312BABAD4}"/>
                      </a:ext>
                    </a:extLst>
                  </p:cNvPr>
                  <p:cNvCxnSpPr>
                    <a:cxnSpLocks/>
                  </p:cNvCxnSpPr>
                  <p:nvPr/>
                </p:nvCxnSpPr>
                <p:spPr>
                  <a:xfrm flipH="1" flipV="1">
                    <a:off x="6787114"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Connector 1279">
                    <a:extLst>
                      <a:ext uri="{FF2B5EF4-FFF2-40B4-BE49-F238E27FC236}">
                        <a16:creationId xmlns:a16="http://schemas.microsoft.com/office/drawing/2014/main" id="{F93D40EF-E879-4E48-AD72-4A260EF2382D}"/>
                      </a:ext>
                    </a:extLst>
                  </p:cNvPr>
                  <p:cNvCxnSpPr>
                    <a:cxnSpLocks/>
                  </p:cNvCxnSpPr>
                  <p:nvPr/>
                </p:nvCxnSpPr>
                <p:spPr>
                  <a:xfrm flipH="1">
                    <a:off x="6971092"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9E886642-1753-48EE-9B86-6239418DEB81}"/>
                      </a:ext>
                    </a:extLst>
                  </p:cNvPr>
                  <p:cNvCxnSpPr>
                    <a:cxnSpLocks/>
                  </p:cNvCxnSpPr>
                  <p:nvPr/>
                </p:nvCxnSpPr>
                <p:spPr>
                  <a:xfrm flipH="1" flipV="1">
                    <a:off x="6970171"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1D086501-C8DD-4F3B-9F0F-084A7536BADB}"/>
                      </a:ext>
                    </a:extLst>
                  </p:cNvPr>
                  <p:cNvCxnSpPr>
                    <a:cxnSpLocks/>
                  </p:cNvCxnSpPr>
                  <p:nvPr/>
                </p:nvCxnSpPr>
                <p:spPr>
                  <a:xfrm>
                    <a:off x="6500452"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3" name="Straight Connector 1282">
                    <a:extLst>
                      <a:ext uri="{FF2B5EF4-FFF2-40B4-BE49-F238E27FC236}">
                        <a16:creationId xmlns:a16="http://schemas.microsoft.com/office/drawing/2014/main" id="{35FB9A9C-5FB6-4376-A8CF-1B148454889B}"/>
                      </a:ext>
                    </a:extLst>
                  </p:cNvPr>
                  <p:cNvCxnSpPr>
                    <a:cxnSpLocks/>
                  </p:cNvCxnSpPr>
                  <p:nvPr/>
                </p:nvCxnSpPr>
                <p:spPr>
                  <a:xfrm flipV="1">
                    <a:off x="6651235"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4" name="Straight Connector 1283">
                    <a:extLst>
                      <a:ext uri="{FF2B5EF4-FFF2-40B4-BE49-F238E27FC236}">
                        <a16:creationId xmlns:a16="http://schemas.microsoft.com/office/drawing/2014/main" id="{1B50307A-C9F6-4276-8D4B-DA4EE03794E8}"/>
                      </a:ext>
                    </a:extLst>
                  </p:cNvPr>
                  <p:cNvCxnSpPr>
                    <a:cxnSpLocks/>
                  </p:cNvCxnSpPr>
                  <p:nvPr/>
                </p:nvCxnSpPr>
                <p:spPr>
                  <a:xfrm>
                    <a:off x="6653122"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5" name="Straight Connector 1284">
                    <a:extLst>
                      <a:ext uri="{FF2B5EF4-FFF2-40B4-BE49-F238E27FC236}">
                        <a16:creationId xmlns:a16="http://schemas.microsoft.com/office/drawing/2014/main" id="{AD358CA8-B0C4-4976-935A-61CED6ECC607}"/>
                      </a:ext>
                    </a:extLst>
                  </p:cNvPr>
                  <p:cNvCxnSpPr>
                    <a:cxnSpLocks/>
                  </p:cNvCxnSpPr>
                  <p:nvPr/>
                </p:nvCxnSpPr>
                <p:spPr>
                  <a:xfrm flipV="1">
                    <a:off x="672860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6" name="Straight Connector 1285">
                    <a:extLst>
                      <a:ext uri="{FF2B5EF4-FFF2-40B4-BE49-F238E27FC236}">
                        <a16:creationId xmlns:a16="http://schemas.microsoft.com/office/drawing/2014/main" id="{AE0A4694-D1B8-4C68-AD4A-C17890C3E455}"/>
                      </a:ext>
                    </a:extLst>
                  </p:cNvPr>
                  <p:cNvCxnSpPr>
                    <a:cxnSpLocks/>
                  </p:cNvCxnSpPr>
                  <p:nvPr/>
                </p:nvCxnSpPr>
                <p:spPr>
                  <a:xfrm flipH="1">
                    <a:off x="7083561"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7" name="Straight Connector 1286">
                    <a:extLst>
                      <a:ext uri="{FF2B5EF4-FFF2-40B4-BE49-F238E27FC236}">
                        <a16:creationId xmlns:a16="http://schemas.microsoft.com/office/drawing/2014/main" id="{065083D0-65DA-4120-8B39-048173ED9EB4}"/>
                      </a:ext>
                    </a:extLst>
                  </p:cNvPr>
                  <p:cNvCxnSpPr>
                    <a:cxnSpLocks/>
                  </p:cNvCxnSpPr>
                  <p:nvPr/>
                </p:nvCxnSpPr>
                <p:spPr>
                  <a:xfrm flipH="1" flipV="1">
                    <a:off x="7081515"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8" name="Straight Connector 1287">
                    <a:extLst>
                      <a:ext uri="{FF2B5EF4-FFF2-40B4-BE49-F238E27FC236}">
                        <a16:creationId xmlns:a16="http://schemas.microsoft.com/office/drawing/2014/main" id="{5506327D-89AA-44D8-9566-57F48CEC9987}"/>
                      </a:ext>
                    </a:extLst>
                  </p:cNvPr>
                  <p:cNvCxnSpPr>
                    <a:cxnSpLocks/>
                  </p:cNvCxnSpPr>
                  <p:nvPr/>
                </p:nvCxnSpPr>
                <p:spPr>
                  <a:xfrm flipH="1">
                    <a:off x="7206069"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9" name="Straight Connector 1288">
                    <a:extLst>
                      <a:ext uri="{FF2B5EF4-FFF2-40B4-BE49-F238E27FC236}">
                        <a16:creationId xmlns:a16="http://schemas.microsoft.com/office/drawing/2014/main" id="{DB0B329F-E5F8-43B1-814B-E39830791287}"/>
                      </a:ext>
                    </a:extLst>
                  </p:cNvPr>
                  <p:cNvCxnSpPr>
                    <a:cxnSpLocks/>
                  </p:cNvCxnSpPr>
                  <p:nvPr/>
                </p:nvCxnSpPr>
                <p:spPr>
                  <a:xfrm flipH="1" flipV="1">
                    <a:off x="7338172"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0" name="Straight Connector 1289">
                    <a:extLst>
                      <a:ext uri="{FF2B5EF4-FFF2-40B4-BE49-F238E27FC236}">
                        <a16:creationId xmlns:a16="http://schemas.microsoft.com/office/drawing/2014/main" id="{17AD43CB-E199-46B3-AFB8-7EF15C0E7611}"/>
                      </a:ext>
                    </a:extLst>
                  </p:cNvPr>
                  <p:cNvCxnSpPr>
                    <a:cxnSpLocks/>
                  </p:cNvCxnSpPr>
                  <p:nvPr/>
                </p:nvCxnSpPr>
                <p:spPr>
                  <a:xfrm flipH="1">
                    <a:off x="7338172"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1" name="Straight Connector 1290">
                    <a:extLst>
                      <a:ext uri="{FF2B5EF4-FFF2-40B4-BE49-F238E27FC236}">
                        <a16:creationId xmlns:a16="http://schemas.microsoft.com/office/drawing/2014/main" id="{ED9310B8-37EB-4E96-903E-4239B94E4B9A}"/>
                      </a:ext>
                    </a:extLst>
                  </p:cNvPr>
                  <p:cNvCxnSpPr>
                    <a:cxnSpLocks/>
                  </p:cNvCxnSpPr>
                  <p:nvPr/>
                </p:nvCxnSpPr>
                <p:spPr>
                  <a:xfrm flipH="1">
                    <a:off x="7479712"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9DA20C5E-B06E-41A3-AFEB-656CC2BFF3C1}"/>
                      </a:ext>
                    </a:extLst>
                  </p:cNvPr>
                  <p:cNvCxnSpPr/>
                  <p:nvPr/>
                </p:nvCxnSpPr>
                <p:spPr>
                  <a:xfrm flipH="1" flipV="1">
                    <a:off x="6334636"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09AF881E-D9D2-4A02-A449-B05800FAE08F}"/>
                      </a:ext>
                    </a:extLst>
                  </p:cNvPr>
                  <p:cNvCxnSpPr>
                    <a:cxnSpLocks/>
                  </p:cNvCxnSpPr>
                  <p:nvPr/>
                </p:nvCxnSpPr>
                <p:spPr>
                  <a:xfrm flipH="1" flipV="1">
                    <a:off x="609640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21626296-5F64-4C61-9E7F-BAB5B2A2CC36}"/>
                      </a:ext>
                    </a:extLst>
                  </p:cNvPr>
                  <p:cNvCxnSpPr>
                    <a:cxnSpLocks/>
                  </p:cNvCxnSpPr>
                  <p:nvPr/>
                </p:nvCxnSpPr>
                <p:spPr>
                  <a:xfrm flipH="1" flipV="1">
                    <a:off x="6409676"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5" name="Straight Connector 1294">
                    <a:extLst>
                      <a:ext uri="{FF2B5EF4-FFF2-40B4-BE49-F238E27FC236}">
                        <a16:creationId xmlns:a16="http://schemas.microsoft.com/office/drawing/2014/main" id="{8B027271-CA6E-4F3E-B67A-637A3965CCB1}"/>
                      </a:ext>
                    </a:extLst>
                  </p:cNvPr>
                  <p:cNvCxnSpPr>
                    <a:cxnSpLocks/>
                  </p:cNvCxnSpPr>
                  <p:nvPr/>
                </p:nvCxnSpPr>
                <p:spPr>
                  <a:xfrm flipH="1" flipV="1">
                    <a:off x="6968283"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6" name="Straight Connector 1295">
                    <a:extLst>
                      <a:ext uri="{FF2B5EF4-FFF2-40B4-BE49-F238E27FC236}">
                        <a16:creationId xmlns:a16="http://schemas.microsoft.com/office/drawing/2014/main" id="{7139F158-1B3F-4A80-B835-FD022DDBB156}"/>
                      </a:ext>
                    </a:extLst>
                  </p:cNvPr>
                  <p:cNvCxnSpPr>
                    <a:cxnSpLocks/>
                  </p:cNvCxnSpPr>
                  <p:nvPr/>
                </p:nvCxnSpPr>
                <p:spPr>
                  <a:xfrm flipH="1" flipV="1">
                    <a:off x="6649349"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7" name="Straight Connector 1296">
                    <a:extLst>
                      <a:ext uri="{FF2B5EF4-FFF2-40B4-BE49-F238E27FC236}">
                        <a16:creationId xmlns:a16="http://schemas.microsoft.com/office/drawing/2014/main" id="{CDCB26D4-B103-4E57-87AA-59788B8AB358}"/>
                      </a:ext>
                    </a:extLst>
                  </p:cNvPr>
                  <p:cNvCxnSpPr>
                    <a:cxnSpLocks/>
                  </p:cNvCxnSpPr>
                  <p:nvPr/>
                </p:nvCxnSpPr>
                <p:spPr>
                  <a:xfrm flipH="1" flipV="1">
                    <a:off x="708340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32E25C80-7938-41C0-A686-B8BB052298CC}"/>
                      </a:ext>
                    </a:extLst>
                  </p:cNvPr>
                  <p:cNvCxnSpPr>
                    <a:cxnSpLocks/>
                  </p:cNvCxnSpPr>
                  <p:nvPr/>
                </p:nvCxnSpPr>
                <p:spPr>
                  <a:xfrm flipH="1" flipV="1">
                    <a:off x="7338172"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7A0E517C-0456-4FC8-B559-161D910239CC}"/>
                      </a:ext>
                    </a:extLst>
                  </p:cNvPr>
                  <p:cNvCxnSpPr>
                    <a:cxnSpLocks/>
                  </p:cNvCxnSpPr>
                  <p:nvPr/>
                </p:nvCxnSpPr>
                <p:spPr>
                  <a:xfrm flipH="1" flipV="1">
                    <a:off x="6785225"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F7344497-986A-4CCD-9DAD-8447FAC0E89D}"/>
                      </a:ext>
                    </a:extLst>
                  </p:cNvPr>
                  <p:cNvCxnSpPr>
                    <a:cxnSpLocks/>
                  </p:cNvCxnSpPr>
                  <p:nvPr/>
                </p:nvCxnSpPr>
                <p:spPr>
                  <a:xfrm flipH="1" flipV="1">
                    <a:off x="5856780" y="7953566"/>
                    <a:ext cx="242052" cy="2884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E68D9F69-3F04-4CAE-89B4-4145FA19A35C}"/>
                      </a:ext>
                    </a:extLst>
                  </p:cNvPr>
                  <p:cNvCxnSpPr>
                    <a:cxnSpLocks/>
                  </p:cNvCxnSpPr>
                  <p:nvPr/>
                </p:nvCxnSpPr>
                <p:spPr>
                  <a:xfrm flipH="1">
                    <a:off x="5856781" y="7470423"/>
                    <a:ext cx="236390" cy="48314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6355BB7C-9683-4221-8D6E-1CBCB31F67A9}"/>
                      </a:ext>
                    </a:extLst>
                  </p:cNvPr>
                  <p:cNvCxnSpPr>
                    <a:cxnSpLocks/>
                  </p:cNvCxnSpPr>
                  <p:nvPr/>
                </p:nvCxnSpPr>
                <p:spPr>
                  <a:xfrm flipH="1" flipV="1">
                    <a:off x="5783083" y="6687625"/>
                    <a:ext cx="310087" cy="77639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93900BC8-5768-46B7-A5A5-F82295723E3C}"/>
                      </a:ext>
                    </a:extLst>
                  </p:cNvPr>
                  <p:cNvCxnSpPr>
                    <a:cxnSpLocks/>
                  </p:cNvCxnSpPr>
                  <p:nvPr/>
                </p:nvCxnSpPr>
                <p:spPr>
                  <a:xfrm flipH="1">
                    <a:off x="5783083"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4" name="Straight Connector 1303">
                    <a:extLst>
                      <a:ext uri="{FF2B5EF4-FFF2-40B4-BE49-F238E27FC236}">
                        <a16:creationId xmlns:a16="http://schemas.microsoft.com/office/drawing/2014/main" id="{EADEE67C-EE9F-4D56-87CB-4754A94D665A}"/>
                      </a:ext>
                    </a:extLst>
                  </p:cNvPr>
                  <p:cNvCxnSpPr>
                    <a:cxnSpLocks/>
                  </p:cNvCxnSpPr>
                  <p:nvPr/>
                </p:nvCxnSpPr>
                <p:spPr>
                  <a:xfrm flipV="1">
                    <a:off x="5690963"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5" name="Straight Connector 1304">
                    <a:extLst>
                      <a:ext uri="{FF2B5EF4-FFF2-40B4-BE49-F238E27FC236}">
                        <a16:creationId xmlns:a16="http://schemas.microsoft.com/office/drawing/2014/main" id="{97B40837-9969-4334-ADF8-3F0C7F7DD98F}"/>
                      </a:ext>
                    </a:extLst>
                  </p:cNvPr>
                  <p:cNvCxnSpPr>
                    <a:cxnSpLocks/>
                  </p:cNvCxnSpPr>
                  <p:nvPr/>
                </p:nvCxnSpPr>
                <p:spPr>
                  <a:xfrm>
                    <a:off x="5540500"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6" name="Straight Connector 1305">
                    <a:extLst>
                      <a:ext uri="{FF2B5EF4-FFF2-40B4-BE49-F238E27FC236}">
                        <a16:creationId xmlns:a16="http://schemas.microsoft.com/office/drawing/2014/main" id="{14EB8D53-7D81-4FE3-B6F3-6A7697F0D0FA}"/>
                      </a:ext>
                    </a:extLst>
                  </p:cNvPr>
                  <p:cNvCxnSpPr>
                    <a:cxnSpLocks/>
                  </p:cNvCxnSpPr>
                  <p:nvPr/>
                </p:nvCxnSpPr>
                <p:spPr>
                  <a:xfrm flipV="1">
                    <a:off x="5542035"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7" name="Straight Connector 1306">
                    <a:extLst>
                      <a:ext uri="{FF2B5EF4-FFF2-40B4-BE49-F238E27FC236}">
                        <a16:creationId xmlns:a16="http://schemas.microsoft.com/office/drawing/2014/main" id="{9AA3C70B-31EB-4F7B-9E62-575061CAC83F}"/>
                      </a:ext>
                    </a:extLst>
                  </p:cNvPr>
                  <p:cNvCxnSpPr>
                    <a:cxnSpLocks/>
                  </p:cNvCxnSpPr>
                  <p:nvPr/>
                </p:nvCxnSpPr>
                <p:spPr>
                  <a:xfrm>
                    <a:off x="5460918"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8" name="Straight Connector 1307">
                    <a:extLst>
                      <a:ext uri="{FF2B5EF4-FFF2-40B4-BE49-F238E27FC236}">
                        <a16:creationId xmlns:a16="http://schemas.microsoft.com/office/drawing/2014/main" id="{AA936200-BBD5-4B99-8D27-92B57877355E}"/>
                      </a:ext>
                    </a:extLst>
                  </p:cNvPr>
                  <p:cNvCxnSpPr>
                    <a:cxnSpLocks/>
                  </p:cNvCxnSpPr>
                  <p:nvPr/>
                </p:nvCxnSpPr>
                <p:spPr>
                  <a:xfrm flipV="1">
                    <a:off x="5375994"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9" name="Straight Connector 1308">
                    <a:extLst>
                      <a:ext uri="{FF2B5EF4-FFF2-40B4-BE49-F238E27FC236}">
                        <a16:creationId xmlns:a16="http://schemas.microsoft.com/office/drawing/2014/main" id="{E9E7112F-5757-4E5A-B45B-488CDFAF49F0}"/>
                      </a:ext>
                    </a:extLst>
                  </p:cNvPr>
                  <p:cNvCxnSpPr>
                    <a:cxnSpLocks/>
                  </p:cNvCxnSpPr>
                  <p:nvPr/>
                </p:nvCxnSpPr>
                <p:spPr>
                  <a:xfrm>
                    <a:off x="510952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0" name="Straight Connector 1309">
                    <a:extLst>
                      <a:ext uri="{FF2B5EF4-FFF2-40B4-BE49-F238E27FC236}">
                        <a16:creationId xmlns:a16="http://schemas.microsoft.com/office/drawing/2014/main" id="{DE9B7EEB-6C5A-49D9-8E79-FEC6F99B481F}"/>
                      </a:ext>
                    </a:extLst>
                  </p:cNvPr>
                  <p:cNvCxnSpPr>
                    <a:cxnSpLocks/>
                  </p:cNvCxnSpPr>
                  <p:nvPr/>
                </p:nvCxnSpPr>
                <p:spPr>
                  <a:xfrm flipV="1">
                    <a:off x="5109528" y="6616428"/>
                    <a:ext cx="110794" cy="59232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CF8E5263-38BA-4421-BB25-B91DAB93EEF6}"/>
                      </a:ext>
                    </a:extLst>
                  </p:cNvPr>
                  <p:cNvCxnSpPr>
                    <a:cxnSpLocks/>
                  </p:cNvCxnSpPr>
                  <p:nvPr/>
                </p:nvCxnSpPr>
                <p:spPr>
                  <a:xfrm>
                    <a:off x="4985464"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2" name="Straight Connector 1311">
                    <a:extLst>
                      <a:ext uri="{FF2B5EF4-FFF2-40B4-BE49-F238E27FC236}">
                        <a16:creationId xmlns:a16="http://schemas.microsoft.com/office/drawing/2014/main" id="{D0102BF1-3CD2-492C-AE4C-F2A0EFDDA605}"/>
                      </a:ext>
                    </a:extLst>
                  </p:cNvPr>
                  <p:cNvCxnSpPr>
                    <a:cxnSpLocks/>
                  </p:cNvCxnSpPr>
                  <p:nvPr/>
                </p:nvCxnSpPr>
                <p:spPr>
                  <a:xfrm flipH="1" flipV="1">
                    <a:off x="5408077"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3" name="Straight Connector 1312">
                    <a:extLst>
                      <a:ext uri="{FF2B5EF4-FFF2-40B4-BE49-F238E27FC236}">
                        <a16:creationId xmlns:a16="http://schemas.microsoft.com/office/drawing/2014/main" id="{15BDBB64-AB5C-4C60-B62B-337E543FAF7C}"/>
                      </a:ext>
                    </a:extLst>
                  </p:cNvPr>
                  <p:cNvCxnSpPr>
                    <a:cxnSpLocks/>
                  </p:cNvCxnSpPr>
                  <p:nvPr/>
                </p:nvCxnSpPr>
                <p:spPr>
                  <a:xfrm flipH="1">
                    <a:off x="5405033"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4" name="Straight Connector 1313">
                    <a:extLst>
                      <a:ext uri="{FF2B5EF4-FFF2-40B4-BE49-F238E27FC236}">
                        <a16:creationId xmlns:a16="http://schemas.microsoft.com/office/drawing/2014/main" id="{826BF236-3C53-4226-B2B3-F36860B301B4}"/>
                      </a:ext>
                    </a:extLst>
                  </p:cNvPr>
                  <p:cNvCxnSpPr>
                    <a:cxnSpLocks/>
                  </p:cNvCxnSpPr>
                  <p:nvPr/>
                </p:nvCxnSpPr>
                <p:spPr>
                  <a:xfrm flipH="1" flipV="1">
                    <a:off x="5221245"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3F6872B3-646F-4D8E-B94A-E3FDC3C0DB32}"/>
                      </a:ext>
                    </a:extLst>
                  </p:cNvPr>
                  <p:cNvCxnSpPr>
                    <a:cxnSpLocks/>
                  </p:cNvCxnSpPr>
                  <p:nvPr/>
                </p:nvCxnSpPr>
                <p:spPr>
                  <a:xfrm flipH="1">
                    <a:off x="5221245" y="5748753"/>
                    <a:ext cx="241560"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6" name="Straight Connector 1315">
                    <a:extLst>
                      <a:ext uri="{FF2B5EF4-FFF2-40B4-BE49-F238E27FC236}">
                        <a16:creationId xmlns:a16="http://schemas.microsoft.com/office/drawing/2014/main" id="{FC7CF63C-D2FB-4EC0-84FB-00F969FC9FBB}"/>
                      </a:ext>
                    </a:extLst>
                  </p:cNvPr>
                  <p:cNvCxnSpPr>
                    <a:cxnSpLocks/>
                  </p:cNvCxnSpPr>
                  <p:nvPr/>
                </p:nvCxnSpPr>
                <p:spPr>
                  <a:xfrm flipV="1">
                    <a:off x="5094803" y="721087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7" name="Straight Connector 1316">
                    <a:extLst>
                      <a:ext uri="{FF2B5EF4-FFF2-40B4-BE49-F238E27FC236}">
                        <a16:creationId xmlns:a16="http://schemas.microsoft.com/office/drawing/2014/main" id="{7D0AA503-6302-4A21-8936-4C6783D0371C}"/>
                      </a:ext>
                    </a:extLst>
                  </p:cNvPr>
                  <p:cNvCxnSpPr>
                    <a:cxnSpLocks/>
                  </p:cNvCxnSpPr>
                  <p:nvPr/>
                </p:nvCxnSpPr>
                <p:spPr>
                  <a:xfrm>
                    <a:off x="4853243"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8" name="Straight Connector 1317">
                    <a:extLst>
                      <a:ext uri="{FF2B5EF4-FFF2-40B4-BE49-F238E27FC236}">
                        <a16:creationId xmlns:a16="http://schemas.microsoft.com/office/drawing/2014/main" id="{47A40AD4-B804-48D0-94D4-BAFBD2FF287D}"/>
                      </a:ext>
                    </a:extLst>
                  </p:cNvPr>
                  <p:cNvCxnSpPr>
                    <a:cxnSpLocks/>
                  </p:cNvCxnSpPr>
                  <p:nvPr/>
                </p:nvCxnSpPr>
                <p:spPr>
                  <a:xfrm flipV="1">
                    <a:off x="4852870" y="5755159"/>
                    <a:ext cx="132476"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B4CF000D-073F-44A5-B0DE-F5F1776421F9}"/>
                      </a:ext>
                    </a:extLst>
                  </p:cNvPr>
                  <p:cNvCxnSpPr>
                    <a:cxnSpLocks/>
                  </p:cNvCxnSpPr>
                  <p:nvPr/>
                </p:nvCxnSpPr>
                <p:spPr>
                  <a:xfrm>
                    <a:off x="4713591"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FBAD2DD9-7CB2-4DCD-8B14-83762536CAF9}"/>
                      </a:ext>
                    </a:extLst>
                  </p:cNvPr>
                  <p:cNvCxnSpPr>
                    <a:cxnSpLocks/>
                  </p:cNvCxnSpPr>
                  <p:nvPr/>
                </p:nvCxnSpPr>
                <p:spPr>
                  <a:xfrm flipV="1">
                    <a:off x="4841920" y="6469149"/>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1" name="Straight Connector 1320">
                    <a:extLst>
                      <a:ext uri="{FF2B5EF4-FFF2-40B4-BE49-F238E27FC236}">
                        <a16:creationId xmlns:a16="http://schemas.microsoft.com/office/drawing/2014/main" id="{930A6092-A882-4349-A25F-6BB1D83EF819}"/>
                      </a:ext>
                    </a:extLst>
                  </p:cNvPr>
                  <p:cNvCxnSpPr>
                    <a:cxnSpLocks/>
                  </p:cNvCxnSpPr>
                  <p:nvPr/>
                </p:nvCxnSpPr>
                <p:spPr>
                  <a:xfrm flipV="1">
                    <a:off x="4672073"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6C758B93-2319-4DC2-89FC-F13DD7418D58}"/>
                      </a:ext>
                    </a:extLst>
                  </p:cNvPr>
                  <p:cNvCxnSpPr>
                    <a:cxnSpLocks/>
                  </p:cNvCxnSpPr>
                  <p:nvPr/>
                </p:nvCxnSpPr>
                <p:spPr>
                  <a:xfrm>
                    <a:off x="5404143"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CD09209E-38A8-48F8-9174-0000A1CF4ADB}"/>
                      </a:ext>
                    </a:extLst>
                  </p:cNvPr>
                  <p:cNvCxnSpPr>
                    <a:cxnSpLocks/>
                  </p:cNvCxnSpPr>
                  <p:nvPr/>
                </p:nvCxnSpPr>
                <p:spPr>
                  <a:xfrm>
                    <a:off x="5536246" y="7397656"/>
                    <a:ext cx="560699"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C5973A77-C070-43EF-B293-FB11CC5C9E0F}"/>
                      </a:ext>
                    </a:extLst>
                  </p:cNvPr>
                  <p:cNvCxnSpPr>
                    <a:cxnSpLocks/>
                  </p:cNvCxnSpPr>
                  <p:nvPr/>
                </p:nvCxnSpPr>
                <p:spPr>
                  <a:xfrm>
                    <a:off x="5222973"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5" name="Straight Connector 1324">
                    <a:extLst>
                      <a:ext uri="{FF2B5EF4-FFF2-40B4-BE49-F238E27FC236}">
                        <a16:creationId xmlns:a16="http://schemas.microsoft.com/office/drawing/2014/main" id="{504449B4-79D7-4E52-84D8-F3B41B16C878}"/>
                      </a:ext>
                    </a:extLst>
                  </p:cNvPr>
                  <p:cNvCxnSpPr>
                    <a:cxnSpLocks/>
                  </p:cNvCxnSpPr>
                  <p:nvPr/>
                </p:nvCxnSpPr>
                <p:spPr>
                  <a:xfrm>
                    <a:off x="4851196"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6" name="Straight Connector 1325">
                    <a:extLst>
                      <a:ext uri="{FF2B5EF4-FFF2-40B4-BE49-F238E27FC236}">
                        <a16:creationId xmlns:a16="http://schemas.microsoft.com/office/drawing/2014/main" id="{0EFB7B70-39AC-407F-8CF2-5D17476E2001}"/>
                      </a:ext>
                    </a:extLst>
                  </p:cNvPr>
                  <p:cNvCxnSpPr>
                    <a:cxnSpLocks/>
                  </p:cNvCxnSpPr>
                  <p:nvPr/>
                </p:nvCxnSpPr>
                <p:spPr>
                  <a:xfrm>
                    <a:off x="5113516"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7" name="Straight Connector 1326">
                    <a:extLst>
                      <a:ext uri="{FF2B5EF4-FFF2-40B4-BE49-F238E27FC236}">
                        <a16:creationId xmlns:a16="http://schemas.microsoft.com/office/drawing/2014/main" id="{BE337614-9FBF-4639-825E-FA343D22A4E4}"/>
                      </a:ext>
                    </a:extLst>
                  </p:cNvPr>
                  <p:cNvCxnSpPr>
                    <a:cxnSpLocks/>
                  </p:cNvCxnSpPr>
                  <p:nvPr/>
                </p:nvCxnSpPr>
                <p:spPr>
                  <a:xfrm>
                    <a:off x="4837986"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8" name="Straight Connector 1327">
                    <a:extLst>
                      <a:ext uri="{FF2B5EF4-FFF2-40B4-BE49-F238E27FC236}">
                        <a16:creationId xmlns:a16="http://schemas.microsoft.com/office/drawing/2014/main" id="{83AAF660-5647-4E5F-9694-E2E51A89CECE}"/>
                      </a:ext>
                    </a:extLst>
                  </p:cNvPr>
                  <p:cNvCxnSpPr>
                    <a:cxnSpLocks/>
                  </p:cNvCxnSpPr>
                  <p:nvPr/>
                </p:nvCxnSpPr>
                <p:spPr>
                  <a:xfrm>
                    <a:off x="4670026"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9" name="Straight Connector 1328">
                    <a:extLst>
                      <a:ext uri="{FF2B5EF4-FFF2-40B4-BE49-F238E27FC236}">
                        <a16:creationId xmlns:a16="http://schemas.microsoft.com/office/drawing/2014/main" id="{B8EC255B-CDE5-4279-B07A-B1CBEE5BA439}"/>
                      </a:ext>
                    </a:extLst>
                  </p:cNvPr>
                  <p:cNvCxnSpPr>
                    <a:cxnSpLocks/>
                  </p:cNvCxnSpPr>
                  <p:nvPr/>
                </p:nvCxnSpPr>
                <p:spPr>
                  <a:xfrm>
                    <a:off x="5092757"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0" name="Straight Connector 1329">
                    <a:extLst>
                      <a:ext uri="{FF2B5EF4-FFF2-40B4-BE49-F238E27FC236}">
                        <a16:creationId xmlns:a16="http://schemas.microsoft.com/office/drawing/2014/main" id="{6A4555C9-C0A7-42C3-99E4-6E5435658833}"/>
                      </a:ext>
                    </a:extLst>
                  </p:cNvPr>
                  <p:cNvCxnSpPr>
                    <a:cxnSpLocks/>
                  </p:cNvCxnSpPr>
                  <p:nvPr/>
                </p:nvCxnSpPr>
                <p:spPr>
                  <a:xfrm flipV="1">
                    <a:off x="6098148" y="7953566"/>
                    <a:ext cx="236443" cy="28653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1" name="Straight Connector 1330">
                    <a:extLst>
                      <a:ext uri="{FF2B5EF4-FFF2-40B4-BE49-F238E27FC236}">
                        <a16:creationId xmlns:a16="http://schemas.microsoft.com/office/drawing/2014/main" id="{9AC895AD-EFC0-4551-9F13-788E0CD4D1E5}"/>
                      </a:ext>
                    </a:extLst>
                  </p:cNvPr>
                  <p:cNvCxnSpPr>
                    <a:cxnSpLocks/>
                  </p:cNvCxnSpPr>
                  <p:nvPr/>
                </p:nvCxnSpPr>
                <p:spPr>
                  <a:xfrm>
                    <a:off x="6096945" y="7467222"/>
                    <a:ext cx="237644" cy="4863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2" name="Straight Connector 1331">
                    <a:extLst>
                      <a:ext uri="{FF2B5EF4-FFF2-40B4-BE49-F238E27FC236}">
                        <a16:creationId xmlns:a16="http://schemas.microsoft.com/office/drawing/2014/main" id="{E03528F8-C8FA-402A-BD68-C225361673CF}"/>
                      </a:ext>
                    </a:extLst>
                  </p:cNvPr>
                  <p:cNvCxnSpPr>
                    <a:cxnSpLocks/>
                  </p:cNvCxnSpPr>
                  <p:nvPr/>
                </p:nvCxnSpPr>
                <p:spPr>
                  <a:xfrm flipV="1">
                    <a:off x="6096945" y="6687625"/>
                    <a:ext cx="311342" cy="77959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3" name="Straight Connector 1332">
                    <a:extLst>
                      <a:ext uri="{FF2B5EF4-FFF2-40B4-BE49-F238E27FC236}">
                        <a16:creationId xmlns:a16="http://schemas.microsoft.com/office/drawing/2014/main" id="{F47CC53D-C31C-409E-A3C9-A166B0A1E7E1}"/>
                      </a:ext>
                    </a:extLst>
                  </p:cNvPr>
                  <p:cNvCxnSpPr>
                    <a:cxnSpLocks/>
                  </p:cNvCxnSpPr>
                  <p:nvPr/>
                </p:nvCxnSpPr>
                <p:spPr>
                  <a:xfrm>
                    <a:off x="6098148"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4" name="Straight Connector 1333">
                    <a:extLst>
                      <a:ext uri="{FF2B5EF4-FFF2-40B4-BE49-F238E27FC236}">
                        <a16:creationId xmlns:a16="http://schemas.microsoft.com/office/drawing/2014/main" id="{A90AECE0-0BE1-4B20-A5B1-419AFD4B223A}"/>
                      </a:ext>
                    </a:extLst>
                  </p:cNvPr>
                  <p:cNvCxnSpPr>
                    <a:cxnSpLocks/>
                  </p:cNvCxnSpPr>
                  <p:nvPr/>
                </p:nvCxnSpPr>
                <p:spPr>
                  <a:xfrm flipH="1" flipV="1">
                    <a:off x="6334591"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5" name="Straight Connector 1334">
                    <a:extLst>
                      <a:ext uri="{FF2B5EF4-FFF2-40B4-BE49-F238E27FC236}">
                        <a16:creationId xmlns:a16="http://schemas.microsoft.com/office/drawing/2014/main" id="{60D6D26C-2587-4B63-858C-22B824846B27}"/>
                      </a:ext>
                    </a:extLst>
                  </p:cNvPr>
                  <p:cNvCxnSpPr>
                    <a:cxnSpLocks/>
                  </p:cNvCxnSpPr>
                  <p:nvPr/>
                </p:nvCxnSpPr>
                <p:spPr>
                  <a:xfrm flipH="1">
                    <a:off x="6334591"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6" name="Straight Connector 1335">
                    <a:extLst>
                      <a:ext uri="{FF2B5EF4-FFF2-40B4-BE49-F238E27FC236}">
                        <a16:creationId xmlns:a16="http://schemas.microsoft.com/office/drawing/2014/main" id="{30F4ED6E-2838-4B99-AD22-E1EC2C3F0B27}"/>
                      </a:ext>
                    </a:extLst>
                  </p:cNvPr>
                  <p:cNvCxnSpPr>
                    <a:cxnSpLocks/>
                  </p:cNvCxnSpPr>
                  <p:nvPr/>
                </p:nvCxnSpPr>
                <p:spPr>
                  <a:xfrm flipH="1" flipV="1">
                    <a:off x="6407743"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7" name="Straight Connector 1336">
                    <a:extLst>
                      <a:ext uri="{FF2B5EF4-FFF2-40B4-BE49-F238E27FC236}">
                        <a16:creationId xmlns:a16="http://schemas.microsoft.com/office/drawing/2014/main" id="{04227165-2370-465A-A505-4FA38D2EF4AD}"/>
                      </a:ext>
                    </a:extLst>
                  </p:cNvPr>
                  <p:cNvCxnSpPr>
                    <a:cxnSpLocks/>
                  </p:cNvCxnSpPr>
                  <p:nvPr/>
                </p:nvCxnSpPr>
                <p:spPr>
                  <a:xfrm flipH="1">
                    <a:off x="6409630"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8" name="Straight Connector 1337">
                    <a:extLst>
                      <a:ext uri="{FF2B5EF4-FFF2-40B4-BE49-F238E27FC236}">
                        <a16:creationId xmlns:a16="http://schemas.microsoft.com/office/drawing/2014/main" id="{9DE4D824-B057-4437-81B6-2C6ABB23E71D}"/>
                      </a:ext>
                    </a:extLst>
                  </p:cNvPr>
                  <p:cNvCxnSpPr>
                    <a:cxnSpLocks/>
                  </p:cNvCxnSpPr>
                  <p:nvPr/>
                </p:nvCxnSpPr>
                <p:spPr>
                  <a:xfrm flipH="1" flipV="1">
                    <a:off x="6787227"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9" name="Straight Connector 1338">
                    <a:extLst>
                      <a:ext uri="{FF2B5EF4-FFF2-40B4-BE49-F238E27FC236}">
                        <a16:creationId xmlns:a16="http://schemas.microsoft.com/office/drawing/2014/main" id="{FE15C6E1-E84B-4B5F-81E9-878D51715745}"/>
                      </a:ext>
                    </a:extLst>
                  </p:cNvPr>
                  <p:cNvCxnSpPr>
                    <a:cxnSpLocks/>
                  </p:cNvCxnSpPr>
                  <p:nvPr/>
                </p:nvCxnSpPr>
                <p:spPr>
                  <a:xfrm flipH="1">
                    <a:off x="678706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0" name="Straight Connector 1339">
                    <a:extLst>
                      <a:ext uri="{FF2B5EF4-FFF2-40B4-BE49-F238E27FC236}">
                        <a16:creationId xmlns:a16="http://schemas.microsoft.com/office/drawing/2014/main" id="{56E6A961-4145-4AE2-A1B5-230BAFFDF32E}"/>
                      </a:ext>
                    </a:extLst>
                  </p:cNvPr>
                  <p:cNvCxnSpPr>
                    <a:cxnSpLocks/>
                  </p:cNvCxnSpPr>
                  <p:nvPr/>
                </p:nvCxnSpPr>
                <p:spPr>
                  <a:xfrm flipH="1" flipV="1">
                    <a:off x="6971048" y="6616428"/>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1" name="Straight Connector 1340">
                    <a:extLst>
                      <a:ext uri="{FF2B5EF4-FFF2-40B4-BE49-F238E27FC236}">
                        <a16:creationId xmlns:a16="http://schemas.microsoft.com/office/drawing/2014/main" id="{ECE2803D-4451-432D-8D95-4A2355B9FC81}"/>
                      </a:ext>
                    </a:extLst>
                  </p:cNvPr>
                  <p:cNvCxnSpPr>
                    <a:cxnSpLocks/>
                  </p:cNvCxnSpPr>
                  <p:nvPr/>
                </p:nvCxnSpPr>
                <p:spPr>
                  <a:xfrm flipH="1">
                    <a:off x="6970125"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2" name="Straight Connector 1341">
                    <a:extLst>
                      <a:ext uri="{FF2B5EF4-FFF2-40B4-BE49-F238E27FC236}">
                        <a16:creationId xmlns:a16="http://schemas.microsoft.com/office/drawing/2014/main" id="{37C26B4F-3CA6-49BD-84FB-845EB3073BCA}"/>
                      </a:ext>
                    </a:extLst>
                  </p:cNvPr>
                  <p:cNvCxnSpPr>
                    <a:cxnSpLocks/>
                  </p:cNvCxnSpPr>
                  <p:nvPr/>
                </p:nvCxnSpPr>
                <p:spPr>
                  <a:xfrm flipV="1">
                    <a:off x="6500408"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3" name="Straight Connector 1342">
                    <a:extLst>
                      <a:ext uri="{FF2B5EF4-FFF2-40B4-BE49-F238E27FC236}">
                        <a16:creationId xmlns:a16="http://schemas.microsoft.com/office/drawing/2014/main" id="{5631CCBB-0F61-4617-8F30-31F077BEB93A}"/>
                      </a:ext>
                    </a:extLst>
                  </p:cNvPr>
                  <p:cNvCxnSpPr>
                    <a:cxnSpLocks/>
                  </p:cNvCxnSpPr>
                  <p:nvPr/>
                </p:nvCxnSpPr>
                <p:spPr>
                  <a:xfrm>
                    <a:off x="6651190"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4" name="Straight Connector 1343">
                    <a:extLst>
                      <a:ext uri="{FF2B5EF4-FFF2-40B4-BE49-F238E27FC236}">
                        <a16:creationId xmlns:a16="http://schemas.microsoft.com/office/drawing/2014/main" id="{281F5A3A-981F-49EA-B67B-BC0F1FB0EB7B}"/>
                      </a:ext>
                    </a:extLst>
                  </p:cNvPr>
                  <p:cNvCxnSpPr>
                    <a:cxnSpLocks/>
                  </p:cNvCxnSpPr>
                  <p:nvPr/>
                </p:nvCxnSpPr>
                <p:spPr>
                  <a:xfrm flipV="1">
                    <a:off x="6653078"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5" name="Straight Connector 1344">
                    <a:extLst>
                      <a:ext uri="{FF2B5EF4-FFF2-40B4-BE49-F238E27FC236}">
                        <a16:creationId xmlns:a16="http://schemas.microsoft.com/office/drawing/2014/main" id="{124B5AA1-2D81-47EA-A289-8997B371739B}"/>
                      </a:ext>
                    </a:extLst>
                  </p:cNvPr>
                  <p:cNvCxnSpPr>
                    <a:cxnSpLocks/>
                  </p:cNvCxnSpPr>
                  <p:nvPr/>
                </p:nvCxnSpPr>
                <p:spPr>
                  <a:xfrm>
                    <a:off x="6728565" y="5748753"/>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6" name="Straight Connector 1345">
                    <a:extLst>
                      <a:ext uri="{FF2B5EF4-FFF2-40B4-BE49-F238E27FC236}">
                        <a16:creationId xmlns:a16="http://schemas.microsoft.com/office/drawing/2014/main" id="{CD65D98F-493F-418F-9979-3245BC075EA8}"/>
                      </a:ext>
                    </a:extLst>
                  </p:cNvPr>
                  <p:cNvCxnSpPr>
                    <a:cxnSpLocks/>
                  </p:cNvCxnSpPr>
                  <p:nvPr/>
                </p:nvCxnSpPr>
                <p:spPr>
                  <a:xfrm flipH="1" flipV="1">
                    <a:off x="7083516" y="7210868"/>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BD7B02A0-692A-47CB-A11E-2B7F0D0AF307}"/>
                      </a:ext>
                    </a:extLst>
                  </p:cNvPr>
                  <p:cNvCxnSpPr>
                    <a:cxnSpLocks/>
                  </p:cNvCxnSpPr>
                  <p:nvPr/>
                </p:nvCxnSpPr>
                <p:spPr>
                  <a:xfrm flipH="1">
                    <a:off x="7081469"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2FA545D2-FE8C-4E1B-B9E8-6D753F395770}"/>
                      </a:ext>
                    </a:extLst>
                  </p:cNvPr>
                  <p:cNvCxnSpPr>
                    <a:cxnSpLocks/>
                  </p:cNvCxnSpPr>
                  <p:nvPr/>
                </p:nvCxnSpPr>
                <p:spPr>
                  <a:xfrm flipH="1" flipV="1">
                    <a:off x="7206025" y="5755157"/>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9" name="Straight Connector 1348">
                    <a:extLst>
                      <a:ext uri="{FF2B5EF4-FFF2-40B4-BE49-F238E27FC236}">
                        <a16:creationId xmlns:a16="http://schemas.microsoft.com/office/drawing/2014/main" id="{1D3ABF78-E4B8-41C0-B712-9B3E9D4CFBBF}"/>
                      </a:ext>
                    </a:extLst>
                  </p:cNvPr>
                  <p:cNvCxnSpPr>
                    <a:cxnSpLocks/>
                  </p:cNvCxnSpPr>
                  <p:nvPr/>
                </p:nvCxnSpPr>
                <p:spPr>
                  <a:xfrm flipH="1">
                    <a:off x="7338128"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CFDEE8DA-4F19-48BC-848B-3CA031D52E7B}"/>
                      </a:ext>
                    </a:extLst>
                  </p:cNvPr>
                  <p:cNvCxnSpPr>
                    <a:cxnSpLocks/>
                  </p:cNvCxnSpPr>
                  <p:nvPr/>
                </p:nvCxnSpPr>
                <p:spPr>
                  <a:xfrm flipH="1" flipV="1">
                    <a:off x="7338128" y="6469147"/>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1" name="Straight Connector 1350">
                    <a:extLst>
                      <a:ext uri="{FF2B5EF4-FFF2-40B4-BE49-F238E27FC236}">
                        <a16:creationId xmlns:a16="http://schemas.microsoft.com/office/drawing/2014/main" id="{ABE3F4F2-2CA9-4400-B820-ED7036489755}"/>
                      </a:ext>
                    </a:extLst>
                  </p:cNvPr>
                  <p:cNvCxnSpPr>
                    <a:cxnSpLocks/>
                  </p:cNvCxnSpPr>
                  <p:nvPr/>
                </p:nvCxnSpPr>
                <p:spPr>
                  <a:xfrm flipH="1" flipV="1">
                    <a:off x="7479666"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Straight Connector 1351">
                    <a:extLst>
                      <a:ext uri="{FF2B5EF4-FFF2-40B4-BE49-F238E27FC236}">
                        <a16:creationId xmlns:a16="http://schemas.microsoft.com/office/drawing/2014/main" id="{A56756F2-A067-47DD-A800-311AF10EA216}"/>
                      </a:ext>
                    </a:extLst>
                  </p:cNvPr>
                  <p:cNvCxnSpPr/>
                  <p:nvPr/>
                </p:nvCxnSpPr>
                <p:spPr>
                  <a:xfrm flipH="1">
                    <a:off x="6334591"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3" name="Straight Connector 1352">
                    <a:extLst>
                      <a:ext uri="{FF2B5EF4-FFF2-40B4-BE49-F238E27FC236}">
                        <a16:creationId xmlns:a16="http://schemas.microsoft.com/office/drawing/2014/main" id="{562169D8-4C2E-42F4-ADAF-A6448A262B94}"/>
                      </a:ext>
                    </a:extLst>
                  </p:cNvPr>
                  <p:cNvCxnSpPr>
                    <a:cxnSpLocks/>
                  </p:cNvCxnSpPr>
                  <p:nvPr/>
                </p:nvCxnSpPr>
                <p:spPr>
                  <a:xfrm flipH="1">
                    <a:off x="6095058" y="7397656"/>
                    <a:ext cx="560066"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4" name="Straight Connector 1353">
                    <a:extLst>
                      <a:ext uri="{FF2B5EF4-FFF2-40B4-BE49-F238E27FC236}">
                        <a16:creationId xmlns:a16="http://schemas.microsoft.com/office/drawing/2014/main" id="{F74FFBD5-C15B-4741-AFEF-1B3D8F9726B2}"/>
                      </a:ext>
                    </a:extLst>
                  </p:cNvPr>
                  <p:cNvCxnSpPr>
                    <a:cxnSpLocks/>
                  </p:cNvCxnSpPr>
                  <p:nvPr/>
                </p:nvCxnSpPr>
                <p:spPr>
                  <a:xfrm flipH="1">
                    <a:off x="6409630"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5" name="Straight Connector 1354">
                    <a:extLst>
                      <a:ext uri="{FF2B5EF4-FFF2-40B4-BE49-F238E27FC236}">
                        <a16:creationId xmlns:a16="http://schemas.microsoft.com/office/drawing/2014/main" id="{65205631-D43A-4F4A-9F86-B82BE4680579}"/>
                      </a:ext>
                    </a:extLst>
                  </p:cNvPr>
                  <p:cNvCxnSpPr>
                    <a:cxnSpLocks/>
                  </p:cNvCxnSpPr>
                  <p:nvPr/>
                </p:nvCxnSpPr>
                <p:spPr>
                  <a:xfrm flipH="1">
                    <a:off x="6968238"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Straight Connector 1355">
                    <a:extLst>
                      <a:ext uri="{FF2B5EF4-FFF2-40B4-BE49-F238E27FC236}">
                        <a16:creationId xmlns:a16="http://schemas.microsoft.com/office/drawing/2014/main" id="{773FD373-2D8C-4F76-8396-A21558D4B503}"/>
                      </a:ext>
                    </a:extLst>
                  </p:cNvPr>
                  <p:cNvCxnSpPr>
                    <a:cxnSpLocks/>
                  </p:cNvCxnSpPr>
                  <p:nvPr/>
                </p:nvCxnSpPr>
                <p:spPr>
                  <a:xfrm flipH="1">
                    <a:off x="6649303"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7" name="Straight Connector 1356">
                    <a:extLst>
                      <a:ext uri="{FF2B5EF4-FFF2-40B4-BE49-F238E27FC236}">
                        <a16:creationId xmlns:a16="http://schemas.microsoft.com/office/drawing/2014/main" id="{48484443-B38C-42BC-A649-61878F730108}"/>
                      </a:ext>
                    </a:extLst>
                  </p:cNvPr>
                  <p:cNvCxnSpPr>
                    <a:cxnSpLocks/>
                  </p:cNvCxnSpPr>
                  <p:nvPr/>
                </p:nvCxnSpPr>
                <p:spPr>
                  <a:xfrm flipH="1">
                    <a:off x="7083357"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Straight Connector 1357">
                    <a:extLst>
                      <a:ext uri="{FF2B5EF4-FFF2-40B4-BE49-F238E27FC236}">
                        <a16:creationId xmlns:a16="http://schemas.microsoft.com/office/drawing/2014/main" id="{BB8750E6-A8A0-49B3-AD9B-E2AAE6C763B0}"/>
                      </a:ext>
                    </a:extLst>
                  </p:cNvPr>
                  <p:cNvCxnSpPr>
                    <a:cxnSpLocks/>
                  </p:cNvCxnSpPr>
                  <p:nvPr/>
                </p:nvCxnSpPr>
                <p:spPr>
                  <a:xfrm flipH="1">
                    <a:off x="7338128"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9" name="Straight Connector 1358">
                    <a:extLst>
                      <a:ext uri="{FF2B5EF4-FFF2-40B4-BE49-F238E27FC236}">
                        <a16:creationId xmlns:a16="http://schemas.microsoft.com/office/drawing/2014/main" id="{C0915605-9DA9-49F9-A562-590474C8811C}"/>
                      </a:ext>
                    </a:extLst>
                  </p:cNvPr>
                  <p:cNvCxnSpPr>
                    <a:cxnSpLocks/>
                  </p:cNvCxnSpPr>
                  <p:nvPr/>
                </p:nvCxnSpPr>
                <p:spPr>
                  <a:xfrm flipH="1">
                    <a:off x="6785181"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Straight Connector 1359">
                    <a:extLst>
                      <a:ext uri="{FF2B5EF4-FFF2-40B4-BE49-F238E27FC236}">
                        <a16:creationId xmlns:a16="http://schemas.microsoft.com/office/drawing/2014/main" id="{3EC1BF12-3067-4DD9-917F-2B9D42581BB6}"/>
                      </a:ext>
                    </a:extLst>
                  </p:cNvPr>
                  <p:cNvCxnSpPr/>
                  <p:nvPr/>
                </p:nvCxnSpPr>
                <p:spPr>
                  <a:xfrm>
                    <a:off x="4625725"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1" name="Straight Connector 1360">
                    <a:extLst>
                      <a:ext uri="{FF2B5EF4-FFF2-40B4-BE49-F238E27FC236}">
                        <a16:creationId xmlns:a16="http://schemas.microsoft.com/office/drawing/2014/main" id="{ADE58E9F-BE44-4F5A-9CFF-1AACE4063588}"/>
                      </a:ext>
                    </a:extLst>
                  </p:cNvPr>
                  <p:cNvCxnSpPr>
                    <a:cxnSpLocks/>
                  </p:cNvCxnSpPr>
                  <p:nvPr/>
                </p:nvCxnSpPr>
                <p:spPr>
                  <a:xfrm>
                    <a:off x="4713636"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Straight Connector 1361">
                    <a:extLst>
                      <a:ext uri="{FF2B5EF4-FFF2-40B4-BE49-F238E27FC236}">
                        <a16:creationId xmlns:a16="http://schemas.microsoft.com/office/drawing/2014/main" id="{D1030D59-A2F6-4BCD-B20E-2B3E9D6999DE}"/>
                      </a:ext>
                    </a:extLst>
                  </p:cNvPr>
                  <p:cNvCxnSpPr>
                    <a:cxnSpLocks/>
                  </p:cNvCxnSpPr>
                  <p:nvPr/>
                </p:nvCxnSpPr>
                <p:spPr>
                  <a:xfrm>
                    <a:off x="4987278"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3" name="Straight Connector 1362">
                    <a:extLst>
                      <a:ext uri="{FF2B5EF4-FFF2-40B4-BE49-F238E27FC236}">
                        <a16:creationId xmlns:a16="http://schemas.microsoft.com/office/drawing/2014/main" id="{D2330AB5-38D8-4545-8262-3FEFDFE6539E}"/>
                      </a:ext>
                    </a:extLst>
                  </p:cNvPr>
                  <p:cNvCxnSpPr>
                    <a:cxnSpLocks/>
                  </p:cNvCxnSpPr>
                  <p:nvPr/>
                </p:nvCxnSpPr>
                <p:spPr>
                  <a:xfrm>
                    <a:off x="5466625"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4" name="Straight Connector 1363">
                    <a:extLst>
                      <a:ext uri="{FF2B5EF4-FFF2-40B4-BE49-F238E27FC236}">
                        <a16:creationId xmlns:a16="http://schemas.microsoft.com/office/drawing/2014/main" id="{C15CB069-8BA1-40E5-9CE3-F6BAA9AE4CA9}"/>
                      </a:ext>
                    </a:extLst>
                  </p:cNvPr>
                  <p:cNvCxnSpPr>
                    <a:cxnSpLocks/>
                  </p:cNvCxnSpPr>
                  <p:nvPr/>
                </p:nvCxnSpPr>
                <p:spPr>
                  <a:xfrm>
                    <a:off x="6093172"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5" name="Straight Connector 1364">
                    <a:extLst>
                      <a:ext uri="{FF2B5EF4-FFF2-40B4-BE49-F238E27FC236}">
                        <a16:creationId xmlns:a16="http://schemas.microsoft.com/office/drawing/2014/main" id="{5F5337D4-BD44-4B47-B6D6-087E9BC5E0DA}"/>
                      </a:ext>
                    </a:extLst>
                  </p:cNvPr>
                  <p:cNvCxnSpPr>
                    <a:cxnSpLocks/>
                  </p:cNvCxnSpPr>
                  <p:nvPr/>
                </p:nvCxnSpPr>
                <p:spPr>
                  <a:xfrm>
                    <a:off x="6736703"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6" name="Straight Connector 1365">
                    <a:extLst>
                      <a:ext uri="{FF2B5EF4-FFF2-40B4-BE49-F238E27FC236}">
                        <a16:creationId xmlns:a16="http://schemas.microsoft.com/office/drawing/2014/main" id="{A4500797-618E-4611-B934-A90ED5B207BD}"/>
                      </a:ext>
                    </a:extLst>
                  </p:cNvPr>
                  <p:cNvCxnSpPr>
                    <a:cxnSpLocks/>
                  </p:cNvCxnSpPr>
                  <p:nvPr/>
                </p:nvCxnSpPr>
                <p:spPr>
                  <a:xfrm>
                    <a:off x="7208501"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B81AFDE4-6505-4943-9342-525B7DDBCFAD}"/>
                      </a:ext>
                    </a:extLst>
                  </p:cNvPr>
                  <p:cNvCxnSpPr/>
                  <p:nvPr/>
                </p:nvCxnSpPr>
                <p:spPr>
                  <a:xfrm>
                    <a:off x="7478369"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8" name="Straight Connector 1367">
                    <a:extLst>
                      <a:ext uri="{FF2B5EF4-FFF2-40B4-BE49-F238E27FC236}">
                        <a16:creationId xmlns:a16="http://schemas.microsoft.com/office/drawing/2014/main" id="{12B04727-4706-4143-BFAD-61145E203749}"/>
                      </a:ext>
                    </a:extLst>
                  </p:cNvPr>
                  <p:cNvCxnSpPr>
                    <a:cxnSpLocks/>
                  </p:cNvCxnSpPr>
                  <p:nvPr/>
                </p:nvCxnSpPr>
                <p:spPr>
                  <a:xfrm>
                    <a:off x="5785559" y="6685995"/>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9" name="Straight Connector 1368">
                    <a:extLst>
                      <a:ext uri="{FF2B5EF4-FFF2-40B4-BE49-F238E27FC236}">
                        <a16:creationId xmlns:a16="http://schemas.microsoft.com/office/drawing/2014/main" id="{A80B5D49-4447-4D85-AB10-6778843B0DBC}"/>
                      </a:ext>
                    </a:extLst>
                  </p:cNvPr>
                  <p:cNvCxnSpPr>
                    <a:cxnSpLocks/>
                  </p:cNvCxnSpPr>
                  <p:nvPr/>
                </p:nvCxnSpPr>
                <p:spPr>
                  <a:xfrm>
                    <a:off x="5785560" y="4828980"/>
                    <a:ext cx="62371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95BC9D46-4DFD-437B-B630-A2D8FDCB39B2}"/>
                      </a:ext>
                    </a:extLst>
                  </p:cNvPr>
                  <p:cNvCxnSpPr>
                    <a:cxnSpLocks/>
                  </p:cNvCxnSpPr>
                  <p:nvPr/>
                </p:nvCxnSpPr>
                <p:spPr>
                  <a:xfrm>
                    <a:off x="5855383" y="3557885"/>
                    <a:ext cx="4774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BBDE654-3147-460A-B9D8-C3400FC0677C}"/>
                    </a:ext>
                  </a:extLst>
                </p:cNvPr>
                <p:cNvGrpSpPr/>
                <p:nvPr/>
              </p:nvGrpSpPr>
              <p:grpSpPr>
                <a:xfrm>
                  <a:off x="4464569" y="1879548"/>
                  <a:ext cx="3309736" cy="3119186"/>
                  <a:chOff x="4439476" y="1552711"/>
                  <a:chExt cx="3309736" cy="3119186"/>
                </a:xfrm>
              </p:grpSpPr>
              <p:cxnSp>
                <p:nvCxnSpPr>
                  <p:cNvPr id="434" name="Straight Connector 433">
                    <a:extLst>
                      <a:ext uri="{FF2B5EF4-FFF2-40B4-BE49-F238E27FC236}">
                        <a16:creationId xmlns:a16="http://schemas.microsoft.com/office/drawing/2014/main" id="{7789F819-22EF-4730-AFA5-490283ED44DB}"/>
                      </a:ext>
                    </a:extLst>
                  </p:cNvPr>
                  <p:cNvCxnSpPr>
                    <a:cxnSpLocks/>
                  </p:cNvCxnSpPr>
                  <p:nvPr/>
                </p:nvCxnSpPr>
                <p:spPr>
                  <a:xfrm>
                    <a:off x="5811518" y="4644126"/>
                    <a:ext cx="559524" cy="0"/>
                  </a:xfrm>
                  <a:prstGeom prst="line">
                    <a:avLst/>
                  </a:prstGeom>
                  <a:ln>
                    <a:solidFill>
                      <a:schemeClr val="accent1">
                        <a:alpha val="28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EE99B072-FD4B-4E83-9D46-855484623928}"/>
                      </a:ext>
                    </a:extLst>
                  </p:cNvPr>
                  <p:cNvSpPr/>
                  <p:nvPr/>
                </p:nvSpPr>
                <p:spPr bwMode="auto">
                  <a:xfrm>
                    <a:off x="5253869" y="16614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t>
                    </a:r>
                  </a:p>
                </p:txBody>
              </p:sp>
              <p:sp>
                <p:nvSpPr>
                  <p:cNvPr id="437" name="Oval 436">
                    <a:extLst>
                      <a:ext uri="{FF2B5EF4-FFF2-40B4-BE49-F238E27FC236}">
                        <a16:creationId xmlns:a16="http://schemas.microsoft.com/office/drawing/2014/main" id="{2D8FE58D-6357-43C4-BC69-268E79C38C25}"/>
                      </a:ext>
                    </a:extLst>
                  </p:cNvPr>
                  <p:cNvSpPr/>
                  <p:nvPr/>
                </p:nvSpPr>
                <p:spPr bwMode="auto">
                  <a:xfrm flipH="1">
                    <a:off x="6066225" y="188575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a:t>
                    </a:r>
                  </a:p>
                </p:txBody>
              </p:sp>
              <p:sp>
                <p:nvSpPr>
                  <p:cNvPr id="438" name="Oval 437">
                    <a:extLst>
                      <a:ext uri="{FF2B5EF4-FFF2-40B4-BE49-F238E27FC236}">
                        <a16:creationId xmlns:a16="http://schemas.microsoft.com/office/drawing/2014/main" id="{E5CBC887-6C0E-473A-8D9D-16622537A5B0}"/>
                      </a:ext>
                    </a:extLst>
                  </p:cNvPr>
                  <p:cNvSpPr/>
                  <p:nvPr/>
                </p:nvSpPr>
                <p:spPr bwMode="auto">
                  <a:xfrm>
                    <a:off x="4439476"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g</a:t>
                    </a:r>
                  </a:p>
                </p:txBody>
              </p:sp>
              <p:sp>
                <p:nvSpPr>
                  <p:cNvPr id="439" name="Oval 438">
                    <a:extLst>
                      <a:ext uri="{FF2B5EF4-FFF2-40B4-BE49-F238E27FC236}">
                        <a16:creationId xmlns:a16="http://schemas.microsoft.com/office/drawing/2014/main" id="{67691748-8580-4761-B4FF-83091FF0C7A8}"/>
                      </a:ext>
                    </a:extLst>
                  </p:cNvPr>
                  <p:cNvSpPr/>
                  <p:nvPr/>
                </p:nvSpPr>
                <p:spPr bwMode="auto">
                  <a:xfrm flipH="1">
                    <a:off x="4896907"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0" name="Oval 439">
                    <a:extLst>
                      <a:ext uri="{FF2B5EF4-FFF2-40B4-BE49-F238E27FC236}">
                        <a16:creationId xmlns:a16="http://schemas.microsoft.com/office/drawing/2014/main" id="{0AE20277-E2B6-47AC-8BE4-9C664C410335}"/>
                      </a:ext>
                    </a:extLst>
                  </p:cNvPr>
                  <p:cNvSpPr/>
                  <p:nvPr/>
                </p:nvSpPr>
                <p:spPr bwMode="auto">
                  <a:xfrm>
                    <a:off x="4602897" y="258153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f</a:t>
                    </a:r>
                  </a:p>
                </p:txBody>
              </p:sp>
              <p:sp>
                <p:nvSpPr>
                  <p:cNvPr id="441" name="Oval 440">
                    <a:extLst>
                      <a:ext uri="{FF2B5EF4-FFF2-40B4-BE49-F238E27FC236}">
                        <a16:creationId xmlns:a16="http://schemas.microsoft.com/office/drawing/2014/main" id="{DAC49377-1ABC-4973-9C4C-BD175ABFDCCA}"/>
                      </a:ext>
                    </a:extLst>
                  </p:cNvPr>
                  <p:cNvSpPr/>
                  <p:nvPr/>
                </p:nvSpPr>
                <p:spPr bwMode="auto">
                  <a:xfrm>
                    <a:off x="5414140" y="19411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2" name="Oval 441">
                    <a:extLst>
                      <a:ext uri="{FF2B5EF4-FFF2-40B4-BE49-F238E27FC236}">
                        <a16:creationId xmlns:a16="http://schemas.microsoft.com/office/drawing/2014/main" id="{BB39CBFE-26D1-4A78-88AB-4B93FE4090BD}"/>
                      </a:ext>
                    </a:extLst>
                  </p:cNvPr>
                  <p:cNvSpPr/>
                  <p:nvPr/>
                </p:nvSpPr>
                <p:spPr bwMode="auto">
                  <a:xfrm flipH="1">
                    <a:off x="5038551" y="248033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h</a:t>
                    </a:r>
                  </a:p>
                </p:txBody>
              </p:sp>
              <p:sp>
                <p:nvSpPr>
                  <p:cNvPr id="443" name="Oval 442">
                    <a:extLst>
                      <a:ext uri="{FF2B5EF4-FFF2-40B4-BE49-F238E27FC236}">
                        <a16:creationId xmlns:a16="http://schemas.microsoft.com/office/drawing/2014/main" id="{D75B76B0-0595-4EF2-9BAE-FF9CA8076D74}"/>
                      </a:ext>
                    </a:extLst>
                  </p:cNvPr>
                  <p:cNvSpPr/>
                  <p:nvPr/>
                </p:nvSpPr>
                <p:spPr bwMode="auto">
                  <a:xfrm>
                    <a:off x="4757630" y="307622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k</a:t>
                    </a:r>
                  </a:p>
                </p:txBody>
              </p:sp>
              <p:sp>
                <p:nvSpPr>
                  <p:cNvPr id="444" name="Oval 443">
                    <a:extLst>
                      <a:ext uri="{FF2B5EF4-FFF2-40B4-BE49-F238E27FC236}">
                        <a16:creationId xmlns:a16="http://schemas.microsoft.com/office/drawing/2014/main" id="{048EDE05-FE94-4ABC-83EA-DE99BDC930CE}"/>
                      </a:ext>
                    </a:extLst>
                  </p:cNvPr>
                  <p:cNvSpPr/>
                  <p:nvPr/>
                </p:nvSpPr>
                <p:spPr bwMode="auto">
                  <a:xfrm>
                    <a:off x="5038551" y="3669165"/>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l</a:t>
                    </a:r>
                  </a:p>
                </p:txBody>
              </p:sp>
              <p:sp>
                <p:nvSpPr>
                  <p:cNvPr id="445" name="Oval 444">
                    <a:extLst>
                      <a:ext uri="{FF2B5EF4-FFF2-40B4-BE49-F238E27FC236}">
                        <a16:creationId xmlns:a16="http://schemas.microsoft.com/office/drawing/2014/main" id="{1A84F93A-9510-48E0-83F3-16609AC258C2}"/>
                      </a:ext>
                    </a:extLst>
                  </p:cNvPr>
                  <p:cNvSpPr/>
                  <p:nvPr/>
                </p:nvSpPr>
                <p:spPr bwMode="auto">
                  <a:xfrm>
                    <a:off x="5320439"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46" name="Oval 445">
                    <a:extLst>
                      <a:ext uri="{FF2B5EF4-FFF2-40B4-BE49-F238E27FC236}">
                        <a16:creationId xmlns:a16="http://schemas.microsoft.com/office/drawing/2014/main" id="{E6ED8AAA-244D-4B7B-AF04-0B9C1FBEE47E}"/>
                      </a:ext>
                    </a:extLst>
                  </p:cNvPr>
                  <p:cNvSpPr/>
                  <p:nvPr/>
                </p:nvSpPr>
                <p:spPr bwMode="auto">
                  <a:xfrm flipH="1">
                    <a:off x="4905144" y="4076466"/>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n</a:t>
                    </a:r>
                  </a:p>
                </p:txBody>
              </p:sp>
              <p:sp>
                <p:nvSpPr>
                  <p:cNvPr id="447" name="Oval 446">
                    <a:extLst>
                      <a:ext uri="{FF2B5EF4-FFF2-40B4-BE49-F238E27FC236}">
                        <a16:creationId xmlns:a16="http://schemas.microsoft.com/office/drawing/2014/main" id="{A3AD3F24-9423-4400-A97F-D15BA1957EEA}"/>
                      </a:ext>
                    </a:extLst>
                  </p:cNvPr>
                  <p:cNvSpPr/>
                  <p:nvPr/>
                </p:nvSpPr>
                <p:spPr bwMode="auto">
                  <a:xfrm>
                    <a:off x="5697498" y="372821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j</a:t>
                    </a:r>
                  </a:p>
                </p:txBody>
              </p:sp>
              <p:sp>
                <p:nvSpPr>
                  <p:cNvPr id="448" name="Oval 447">
                    <a:extLst>
                      <a:ext uri="{FF2B5EF4-FFF2-40B4-BE49-F238E27FC236}">
                        <a16:creationId xmlns:a16="http://schemas.microsoft.com/office/drawing/2014/main" id="{3E76127D-1A54-4669-A364-FD6FC3A310D2}"/>
                      </a:ext>
                    </a:extLst>
                  </p:cNvPr>
                  <p:cNvSpPr/>
                  <p:nvPr/>
                </p:nvSpPr>
                <p:spPr bwMode="auto">
                  <a:xfrm>
                    <a:off x="5404286" y="421047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m</a:t>
                    </a:r>
                  </a:p>
                </p:txBody>
              </p:sp>
              <p:sp>
                <p:nvSpPr>
                  <p:cNvPr id="449" name="Oval 448">
                    <a:extLst>
                      <a:ext uri="{FF2B5EF4-FFF2-40B4-BE49-F238E27FC236}">
                        <a16:creationId xmlns:a16="http://schemas.microsoft.com/office/drawing/2014/main" id="{D2EB44FA-4591-45EA-B7C7-536E0C14083E}"/>
                      </a:ext>
                    </a:extLst>
                  </p:cNvPr>
                  <p:cNvSpPr/>
                  <p:nvPr/>
                </p:nvSpPr>
                <p:spPr bwMode="auto">
                  <a:xfrm flipH="1">
                    <a:off x="6721855" y="193337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o</a:t>
                    </a:r>
                  </a:p>
                </p:txBody>
              </p:sp>
              <p:sp>
                <p:nvSpPr>
                  <p:cNvPr id="450" name="Oval 449">
                    <a:extLst>
                      <a:ext uri="{FF2B5EF4-FFF2-40B4-BE49-F238E27FC236}">
                        <a16:creationId xmlns:a16="http://schemas.microsoft.com/office/drawing/2014/main" id="{164CEF22-13FC-4DD7-9D22-60CB9E8822B3}"/>
                      </a:ext>
                    </a:extLst>
                  </p:cNvPr>
                  <p:cNvSpPr/>
                  <p:nvPr/>
                </p:nvSpPr>
                <p:spPr bwMode="auto">
                  <a:xfrm flipH="1">
                    <a:off x="7093903" y="248227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s</a:t>
                    </a:r>
                  </a:p>
                </p:txBody>
              </p:sp>
              <p:sp>
                <p:nvSpPr>
                  <p:cNvPr id="451" name="Oval 450">
                    <a:extLst>
                      <a:ext uri="{FF2B5EF4-FFF2-40B4-BE49-F238E27FC236}">
                        <a16:creationId xmlns:a16="http://schemas.microsoft.com/office/drawing/2014/main" id="{A690050A-F8AB-46A6-A698-39EB573A1B64}"/>
                      </a:ext>
                    </a:extLst>
                  </p:cNvPr>
                  <p:cNvSpPr/>
                  <p:nvPr/>
                </p:nvSpPr>
                <p:spPr bwMode="auto">
                  <a:xfrm flipH="1">
                    <a:off x="6438284" y="24290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r</a:t>
                    </a:r>
                  </a:p>
                </p:txBody>
              </p:sp>
              <p:sp>
                <p:nvSpPr>
                  <p:cNvPr id="452" name="Oval 451">
                    <a:extLst>
                      <a:ext uri="{FF2B5EF4-FFF2-40B4-BE49-F238E27FC236}">
                        <a16:creationId xmlns:a16="http://schemas.microsoft.com/office/drawing/2014/main" id="{8122FEAF-B36A-4BC2-80C7-48FF3C6E1801}"/>
                      </a:ext>
                    </a:extLst>
                  </p:cNvPr>
                  <p:cNvSpPr/>
                  <p:nvPr/>
                </p:nvSpPr>
                <p:spPr bwMode="auto">
                  <a:xfrm flipH="1">
                    <a:off x="6812017"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t</a:t>
                    </a:r>
                  </a:p>
                </p:txBody>
              </p:sp>
              <p:sp>
                <p:nvSpPr>
                  <p:cNvPr id="453" name="Oval 452">
                    <a:extLst>
                      <a:ext uri="{FF2B5EF4-FFF2-40B4-BE49-F238E27FC236}">
                        <a16:creationId xmlns:a16="http://schemas.microsoft.com/office/drawing/2014/main" id="{706E3BF7-E9E9-4BC0-90B2-0B0008B25924}"/>
                      </a:ext>
                    </a:extLst>
                  </p:cNvPr>
                  <p:cNvSpPr/>
                  <p:nvPr/>
                </p:nvSpPr>
                <p:spPr bwMode="auto">
                  <a:xfrm flipH="1">
                    <a:off x="7533808" y="258152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v</a:t>
                    </a:r>
                  </a:p>
                </p:txBody>
              </p:sp>
              <p:sp>
                <p:nvSpPr>
                  <p:cNvPr id="454" name="Oval 453">
                    <a:extLst>
                      <a:ext uri="{FF2B5EF4-FFF2-40B4-BE49-F238E27FC236}">
                        <a16:creationId xmlns:a16="http://schemas.microsoft.com/office/drawing/2014/main" id="{E0F0DD19-523A-4028-8848-872699725529}"/>
                      </a:ext>
                    </a:extLst>
                  </p:cNvPr>
                  <p:cNvSpPr/>
                  <p:nvPr/>
                </p:nvSpPr>
                <p:spPr bwMode="auto">
                  <a:xfrm flipH="1">
                    <a:off x="6438284" y="371601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w</a:t>
                    </a:r>
                  </a:p>
                </p:txBody>
              </p:sp>
              <p:sp>
                <p:nvSpPr>
                  <p:cNvPr id="455" name="Oval 454">
                    <a:extLst>
                      <a:ext uri="{FF2B5EF4-FFF2-40B4-BE49-F238E27FC236}">
                        <a16:creationId xmlns:a16="http://schemas.microsoft.com/office/drawing/2014/main" id="{916DD571-2B4A-480E-A968-75820118B75B}"/>
                      </a:ext>
                    </a:extLst>
                  </p:cNvPr>
                  <p:cNvSpPr/>
                  <p:nvPr/>
                </p:nvSpPr>
                <p:spPr bwMode="auto">
                  <a:xfrm flipH="1">
                    <a:off x="7533465" y="357453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x</a:t>
                    </a:r>
                  </a:p>
                </p:txBody>
              </p:sp>
              <p:sp>
                <p:nvSpPr>
                  <p:cNvPr id="456" name="Oval 455">
                    <a:extLst>
                      <a:ext uri="{FF2B5EF4-FFF2-40B4-BE49-F238E27FC236}">
                        <a16:creationId xmlns:a16="http://schemas.microsoft.com/office/drawing/2014/main" id="{56E801C6-A5D0-4B97-9A8A-89596EF054EA}"/>
                      </a:ext>
                    </a:extLst>
                  </p:cNvPr>
                  <p:cNvSpPr/>
                  <p:nvPr/>
                </p:nvSpPr>
                <p:spPr bwMode="auto">
                  <a:xfrm flipH="1">
                    <a:off x="6066225" y="425732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bb</a:t>
                    </a:r>
                  </a:p>
                </p:txBody>
              </p:sp>
              <p:sp>
                <p:nvSpPr>
                  <p:cNvPr id="457" name="Oval 456">
                    <a:extLst>
                      <a:ext uri="{FF2B5EF4-FFF2-40B4-BE49-F238E27FC236}">
                        <a16:creationId xmlns:a16="http://schemas.microsoft.com/office/drawing/2014/main" id="{D6CFBE6A-FB6F-4C0D-BCC2-4DFA75C07E64}"/>
                      </a:ext>
                    </a:extLst>
                  </p:cNvPr>
                  <p:cNvSpPr/>
                  <p:nvPr/>
                </p:nvSpPr>
                <p:spPr bwMode="auto">
                  <a:xfrm flipH="1">
                    <a:off x="7228340" y="408715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y</a:t>
                    </a:r>
                  </a:p>
                </p:txBody>
              </p:sp>
              <p:sp>
                <p:nvSpPr>
                  <p:cNvPr id="458" name="Oval 457">
                    <a:extLst>
                      <a:ext uri="{FF2B5EF4-FFF2-40B4-BE49-F238E27FC236}">
                        <a16:creationId xmlns:a16="http://schemas.microsoft.com/office/drawing/2014/main" id="{2F420E40-0171-43BD-A3D4-678E129EADC8}"/>
                      </a:ext>
                    </a:extLst>
                  </p:cNvPr>
                  <p:cNvSpPr/>
                  <p:nvPr/>
                </p:nvSpPr>
                <p:spPr bwMode="auto">
                  <a:xfrm flipH="1">
                    <a:off x="6718314" y="4217985"/>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a:t>
                    </a:r>
                  </a:p>
                </p:txBody>
              </p:sp>
              <p:sp>
                <p:nvSpPr>
                  <p:cNvPr id="459" name="Oval 458">
                    <a:extLst>
                      <a:ext uri="{FF2B5EF4-FFF2-40B4-BE49-F238E27FC236}">
                        <a16:creationId xmlns:a16="http://schemas.microsoft.com/office/drawing/2014/main" id="{0EACADD9-5326-46A4-BABB-8602814E7A8D}"/>
                      </a:ext>
                    </a:extLst>
                  </p:cNvPr>
                  <p:cNvSpPr/>
                  <p:nvPr/>
                </p:nvSpPr>
                <p:spPr bwMode="auto">
                  <a:xfrm flipH="1">
                    <a:off x="6344581" y="460284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cc</a:t>
                    </a:r>
                  </a:p>
                </p:txBody>
              </p:sp>
              <p:sp>
                <p:nvSpPr>
                  <p:cNvPr id="460" name="Oval 459">
                    <a:extLst>
                      <a:ext uri="{FF2B5EF4-FFF2-40B4-BE49-F238E27FC236}">
                        <a16:creationId xmlns:a16="http://schemas.microsoft.com/office/drawing/2014/main" id="{06A0F236-B430-4E62-8701-C8F3684645A0}"/>
                      </a:ext>
                    </a:extLst>
                  </p:cNvPr>
                  <p:cNvSpPr/>
                  <p:nvPr/>
                </p:nvSpPr>
                <p:spPr bwMode="auto">
                  <a:xfrm flipH="1">
                    <a:off x="7380132" y="307742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u</a:t>
                    </a:r>
                  </a:p>
                </p:txBody>
              </p:sp>
              <p:sp>
                <p:nvSpPr>
                  <p:cNvPr id="461" name="Oval 460">
                    <a:extLst>
                      <a:ext uri="{FF2B5EF4-FFF2-40B4-BE49-F238E27FC236}">
                        <a16:creationId xmlns:a16="http://schemas.microsoft.com/office/drawing/2014/main" id="{1137B61E-7E48-449D-A898-2EF89F603905}"/>
                      </a:ext>
                    </a:extLst>
                  </p:cNvPr>
                  <p:cNvSpPr/>
                  <p:nvPr/>
                </p:nvSpPr>
                <p:spPr bwMode="auto">
                  <a:xfrm flipH="1">
                    <a:off x="6873793" y="449982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dd</a:t>
                    </a:r>
                  </a:p>
                </p:txBody>
              </p:sp>
              <p:sp>
                <p:nvSpPr>
                  <p:cNvPr id="462" name="Oval 461">
                    <a:extLst>
                      <a:ext uri="{FF2B5EF4-FFF2-40B4-BE49-F238E27FC236}">
                        <a16:creationId xmlns:a16="http://schemas.microsoft.com/office/drawing/2014/main" id="{E1EECA82-6DF2-4FB1-872C-B8AA28DC8910}"/>
                      </a:ext>
                    </a:extLst>
                  </p:cNvPr>
                  <p:cNvSpPr/>
                  <p:nvPr/>
                </p:nvSpPr>
                <p:spPr bwMode="auto">
                  <a:xfrm rot="13310147" flipH="1">
                    <a:off x="5780078" y="155271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463" name="Oval 462">
                    <a:extLst>
                      <a:ext uri="{FF2B5EF4-FFF2-40B4-BE49-F238E27FC236}">
                        <a16:creationId xmlns:a16="http://schemas.microsoft.com/office/drawing/2014/main" id="{0A7CC8D0-4060-43EF-8BBF-C9D263659978}"/>
                      </a:ext>
                    </a:extLst>
                  </p:cNvPr>
                  <p:cNvSpPr/>
                  <p:nvPr/>
                </p:nvSpPr>
                <p:spPr bwMode="auto">
                  <a:xfrm rot="13310147" flipH="1">
                    <a:off x="5697497" y="243348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2</a:t>
                    </a:r>
                  </a:p>
                </p:txBody>
              </p:sp>
              <p:sp>
                <p:nvSpPr>
                  <p:cNvPr id="464" name="Oval 463">
                    <a:extLst>
                      <a:ext uri="{FF2B5EF4-FFF2-40B4-BE49-F238E27FC236}">
                        <a16:creationId xmlns:a16="http://schemas.microsoft.com/office/drawing/2014/main" id="{17891C04-04DF-4C5D-9F36-946FE020D4ED}"/>
                      </a:ext>
                    </a:extLst>
                  </p:cNvPr>
                  <p:cNvSpPr/>
                  <p:nvPr/>
                </p:nvSpPr>
                <p:spPr bwMode="auto">
                  <a:xfrm rot="13310147" flipV="1">
                    <a:off x="7097651" y="3670741"/>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4</a:t>
                    </a:r>
                  </a:p>
                </p:txBody>
              </p:sp>
              <p:sp>
                <p:nvSpPr>
                  <p:cNvPr id="465" name="Oval 464">
                    <a:extLst>
                      <a:ext uri="{FF2B5EF4-FFF2-40B4-BE49-F238E27FC236}">
                        <a16:creationId xmlns:a16="http://schemas.microsoft.com/office/drawing/2014/main" id="{07A2A331-FC4E-42D8-A57D-269F06E56922}"/>
                      </a:ext>
                    </a:extLst>
                  </p:cNvPr>
                  <p:cNvSpPr/>
                  <p:nvPr/>
                </p:nvSpPr>
                <p:spPr bwMode="auto">
                  <a:xfrm rot="13310147" flipV="1">
                    <a:off x="6874996" y="166281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3</a:t>
                    </a:r>
                  </a:p>
                </p:txBody>
              </p:sp>
              <p:sp>
                <p:nvSpPr>
                  <p:cNvPr id="466" name="Oval 465">
                    <a:extLst>
                      <a:ext uri="{FF2B5EF4-FFF2-40B4-BE49-F238E27FC236}">
                        <a16:creationId xmlns:a16="http://schemas.microsoft.com/office/drawing/2014/main" id="{D19BCCA2-5E44-4C79-A4DA-C7C9828364F9}"/>
                      </a:ext>
                    </a:extLst>
                  </p:cNvPr>
                  <p:cNvSpPr/>
                  <p:nvPr/>
                </p:nvSpPr>
                <p:spPr bwMode="auto">
                  <a:xfrm flipH="1">
                    <a:off x="6068533"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8E8E2E3F-054C-4BEE-8AA7-2D021E0D0117}"/>
                      </a:ext>
                    </a:extLst>
                  </p:cNvPr>
                  <p:cNvSpPr/>
                  <p:nvPr/>
                </p:nvSpPr>
                <p:spPr bwMode="auto">
                  <a:xfrm flipH="1">
                    <a:off x="6349964" y="155510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A4D43ECB-8350-40F1-B46E-EB2DDEAF35E8}"/>
                      </a:ext>
                    </a:extLst>
                  </p:cNvPr>
                  <p:cNvSpPr/>
                  <p:nvPr/>
                </p:nvSpPr>
                <p:spPr bwMode="auto">
                  <a:xfrm flipH="1">
                    <a:off x="7689917" y="3084083"/>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2D9E9924-B9B4-4D9B-A0A2-E6567943D2B3}"/>
                      </a:ext>
                    </a:extLst>
                  </p:cNvPr>
                  <p:cNvSpPr/>
                  <p:nvPr/>
                </p:nvSpPr>
                <p:spPr bwMode="auto">
                  <a:xfrm flipH="1">
                    <a:off x="5782901" y="461260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0" name="Oval 469">
                    <a:extLst>
                      <a:ext uri="{FF2B5EF4-FFF2-40B4-BE49-F238E27FC236}">
                        <a16:creationId xmlns:a16="http://schemas.microsoft.com/office/drawing/2014/main" id="{1155334C-F5D0-4D1B-AAF9-D73F644B4809}"/>
                      </a:ext>
                    </a:extLst>
                  </p:cNvPr>
                  <p:cNvSpPr/>
                  <p:nvPr/>
                </p:nvSpPr>
                <p:spPr bwMode="auto">
                  <a:xfrm flipH="1">
                    <a:off x="5253640" y="44949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1" name="Oval 470">
                    <a:extLst>
                      <a:ext uri="{FF2B5EF4-FFF2-40B4-BE49-F238E27FC236}">
                        <a16:creationId xmlns:a16="http://schemas.microsoft.com/office/drawing/2014/main" id="{334AA787-6945-4DA0-836F-DA8679F3DC5C}"/>
                      </a:ext>
                    </a:extLst>
                  </p:cNvPr>
                  <p:cNvSpPr/>
                  <p:nvPr/>
                </p:nvSpPr>
                <p:spPr bwMode="auto">
                  <a:xfrm flipH="1">
                    <a:off x="4602567" y="358393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2" name="Oval 471">
                    <a:extLst>
                      <a:ext uri="{FF2B5EF4-FFF2-40B4-BE49-F238E27FC236}">
                        <a16:creationId xmlns:a16="http://schemas.microsoft.com/office/drawing/2014/main" id="{543F6730-7335-4016-87F7-61BD1059D988}"/>
                      </a:ext>
                    </a:extLst>
                  </p:cNvPr>
                  <p:cNvSpPr/>
                  <p:nvPr/>
                </p:nvSpPr>
                <p:spPr bwMode="auto">
                  <a:xfrm flipH="1">
                    <a:off x="7239795"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p</a:t>
                    </a:r>
                  </a:p>
                </p:txBody>
              </p:sp>
              <p:sp>
                <p:nvSpPr>
                  <p:cNvPr id="474" name="Freeform: Shape 213">
                    <a:extLst>
                      <a:ext uri="{FF2B5EF4-FFF2-40B4-BE49-F238E27FC236}">
                        <a16:creationId xmlns:a16="http://schemas.microsoft.com/office/drawing/2014/main" id="{070EEDE6-1DB6-49CD-AA34-3B5C65645A76}"/>
                      </a:ext>
                    </a:extLst>
                  </p:cNvPr>
                  <p:cNvSpPr/>
                  <p:nvPr/>
                </p:nvSpPr>
                <p:spPr>
                  <a:xfrm flipH="1">
                    <a:off x="4847579" y="2867993"/>
                    <a:ext cx="2496840" cy="468341"/>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solidFill>
                    <a:srgbClr val="CF588E"/>
                  </a:solidFill>
                  <a:ln w="10795" cap="flat" cmpd="sng" algn="ctr">
                    <a:noFill/>
                    <a:prstDash val="solid"/>
                  </a:ln>
                  <a:effectLst>
                    <a:glow rad="685800">
                      <a:schemeClr val="bg1"/>
                    </a:glow>
                    <a:softEdge rad="254000"/>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endParaRPr>
                  </a:p>
                </p:txBody>
              </p:sp>
            </p:grpSp>
            <p:grpSp>
              <p:nvGrpSpPr>
                <p:cNvPr id="1197" name="Group 1196">
                  <a:extLst>
                    <a:ext uri="{FF2B5EF4-FFF2-40B4-BE49-F238E27FC236}">
                      <a16:creationId xmlns:a16="http://schemas.microsoft.com/office/drawing/2014/main" id="{50D22592-5592-4531-B078-9C2753BE7BB7}"/>
                    </a:ext>
                  </a:extLst>
                </p:cNvPr>
                <p:cNvGrpSpPr/>
                <p:nvPr/>
              </p:nvGrpSpPr>
              <p:grpSpPr>
                <a:xfrm>
                  <a:off x="4312787" y="1693684"/>
                  <a:ext cx="3566426" cy="3470633"/>
                  <a:chOff x="4311697" y="1366847"/>
                  <a:chExt cx="3566426" cy="3470633"/>
                </a:xfrm>
              </p:grpSpPr>
              <p:sp>
                <p:nvSpPr>
                  <p:cNvPr id="1198" name="Oval 1197" descr="globe">
                    <a:extLst>
                      <a:ext uri="{FF2B5EF4-FFF2-40B4-BE49-F238E27FC236}">
                        <a16:creationId xmlns:a16="http://schemas.microsoft.com/office/drawing/2014/main" id="{79965D89-9D9B-4A48-A541-ADCAB12144CA}"/>
                      </a:ext>
                    </a:extLst>
                  </p:cNvPr>
                  <p:cNvSpPr/>
                  <p:nvPr/>
                </p:nvSpPr>
                <p:spPr bwMode="auto">
                  <a:xfrm>
                    <a:off x="4359717" y="1366847"/>
                    <a:ext cx="3472566" cy="3470633"/>
                  </a:xfrm>
                  <a:prstGeom prst="ellipse">
                    <a:avLst/>
                  </a:prstGeom>
                  <a:solidFill>
                    <a:schemeClr val="bg1">
                      <a:alpha val="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9" name="Oval 1198">
                    <a:extLst>
                      <a:ext uri="{FF2B5EF4-FFF2-40B4-BE49-F238E27FC236}">
                        <a16:creationId xmlns:a16="http://schemas.microsoft.com/office/drawing/2014/main" id="{9C4AB875-9E06-44EB-911B-42996C9C8FFE}"/>
                      </a:ext>
                      <a:ext uri="{C183D7F6-B498-43B3-948B-1728B52AA6E4}">
                        <adec:decorative xmlns:adec="http://schemas.microsoft.com/office/drawing/2017/decorative" val="1"/>
                      </a:ext>
                    </a:extLst>
                  </p:cNvPr>
                  <p:cNvSpPr/>
                  <p:nvPr/>
                </p:nvSpPr>
                <p:spPr>
                  <a:xfrm rot="10800000" flipH="1" flipV="1">
                    <a:off x="7786445"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Oval 1199">
                    <a:extLst>
                      <a:ext uri="{FF2B5EF4-FFF2-40B4-BE49-F238E27FC236}">
                        <a16:creationId xmlns:a16="http://schemas.microsoft.com/office/drawing/2014/main" id="{CECD8D9E-CB67-4DAC-B6FB-27827B0AD64A}"/>
                      </a:ext>
                      <a:ext uri="{C183D7F6-B498-43B3-948B-1728B52AA6E4}">
                        <adec:decorative xmlns:adec="http://schemas.microsoft.com/office/drawing/2017/decorative" val="1"/>
                      </a:ext>
                    </a:extLst>
                  </p:cNvPr>
                  <p:cNvSpPr/>
                  <p:nvPr/>
                </p:nvSpPr>
                <p:spPr>
                  <a:xfrm rot="10800000" flipH="1" flipV="1">
                    <a:off x="4311697"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371" name="Oval 1370">
                <a:extLst>
                  <a:ext uri="{FF2B5EF4-FFF2-40B4-BE49-F238E27FC236}">
                    <a16:creationId xmlns:a16="http://schemas.microsoft.com/office/drawing/2014/main" id="{8DD59EA6-D336-4CF3-A744-5495BAEF6397}"/>
                  </a:ext>
                </a:extLst>
              </p:cNvPr>
              <p:cNvSpPr/>
              <p:nvPr/>
            </p:nvSpPr>
            <p:spPr bwMode="auto">
              <a:xfrm>
                <a:off x="4580573" y="2817953"/>
                <a:ext cx="2823849" cy="1467910"/>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Segoe UI Semibold"/>
                    <a:ea typeface="+mn-ea"/>
                    <a:cs typeface="Segoe UI"/>
                  </a:rPr>
                  <a:t>Data</a:t>
                </a:r>
              </a:p>
            </p:txBody>
          </p:sp>
        </p:grpSp>
      </p:grpSp>
      <p:sp>
        <p:nvSpPr>
          <p:cNvPr id="226" name="TextBox 225">
            <a:extLst>
              <a:ext uri="{FF2B5EF4-FFF2-40B4-BE49-F238E27FC236}">
                <a16:creationId xmlns:a16="http://schemas.microsoft.com/office/drawing/2014/main" id="{2FC29CF5-346A-4CB6-91E9-E16303AB8FCD}"/>
              </a:ext>
            </a:extLst>
          </p:cNvPr>
          <p:cNvSpPr txBox="1">
            <a:spLocks/>
          </p:cNvSpPr>
          <p:nvPr/>
        </p:nvSpPr>
        <p:spPr>
          <a:xfrm flipH="1">
            <a:off x="1269076" y="1920352"/>
            <a:ext cx="3105464" cy="914400"/>
          </a:xfrm>
          <a:prstGeom prst="rect">
            <a:avLst/>
          </a:prstGeom>
          <a:noFill/>
        </p:spPr>
        <p:txBody>
          <a:bodyPr wrap="square" lIns="0" tIns="0" rIns="0" bIns="0" rtlCol="0" anchor="t">
            <a:noAutofit/>
          </a:bodyPr>
          <a:lstStyle/>
          <a:p>
            <a:pPr marL="0" marR="0" lvl="0" indent="0" algn="r" defTabSz="914367" rtl="0" eaLnBrk="1" fontAlgn="base" latinLnBrk="0" hangingPunct="1">
              <a:lnSpc>
                <a:spcPct val="100000"/>
              </a:lnSpc>
              <a:spcBef>
                <a:spcPts val="600"/>
              </a:spcBef>
              <a:spcAft>
                <a:spcPts val="0"/>
              </a:spcAft>
              <a:buClrTx/>
              <a:buSzTx/>
              <a:buFontTx/>
              <a:buNone/>
              <a:tabLst/>
              <a:defRPr/>
            </a:pPr>
            <a:r>
              <a:rPr lang="en-US" sz="1400" dirty="0">
                <a:solidFill>
                  <a:prstClr val="black"/>
                </a:solidFill>
                <a:latin typeface="Segoe UI"/>
                <a:cs typeface="Segoe UI" panose="020B0502040204020203" pitchFamily="34" charset="0"/>
              </a:rPr>
              <a:t>Create a comprehensive Azure Cognitive Search solution with Semantic Search capabilities, AI-enriched Skillsets, and multiple indexes.</a:t>
            </a:r>
            <a:endParaRPr kumimoji="0" lang="en-US" sz="1400" b="0" i="0" u="none" strike="noStrike" kern="1200" cap="none" spc="0" normalizeH="0" baseline="3000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7689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AB7367DC-3F5B-6D00-9CCF-DEEBBDFE2EB1}"/>
              </a:ext>
            </a:extLst>
          </p:cNvPr>
          <p:cNvSpPr txBox="1">
            <a:spLocks noGrp="1"/>
          </p:cNvSpPr>
          <p:nvPr>
            <p:ph type="title"/>
          </p:nvPr>
        </p:nvSpPr>
        <p:spPr>
          <a:xfrm>
            <a:off x="588263" y="457200"/>
            <a:ext cx="11018520" cy="553998"/>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noProof="0" dirty="0">
                <a:solidFill>
                  <a:schemeClr val="accent1"/>
                </a:solidFill>
              </a:rPr>
              <a:t>The Workshop Details</a:t>
            </a:r>
          </a:p>
        </p:txBody>
      </p:sp>
      <p:sp>
        <p:nvSpPr>
          <p:cNvPr id="4" name="Rectangle 3">
            <a:extLst>
              <a:ext uri="{FF2B5EF4-FFF2-40B4-BE49-F238E27FC236}">
                <a16:creationId xmlns:a16="http://schemas.microsoft.com/office/drawing/2014/main" id="{282D17CE-6F89-80A4-EEC4-B09A26F4BAF7}"/>
              </a:ext>
            </a:extLst>
          </p:cNvPr>
          <p:cNvSpPr/>
          <p:nvPr/>
        </p:nvSpPr>
        <p:spPr bwMode="auto">
          <a:xfrm>
            <a:off x="3349191" y="1220620"/>
            <a:ext cx="7677707" cy="622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Build a working POC with </a:t>
            </a:r>
            <a:r>
              <a:rPr lang="en-US" sz="1400" i="1" dirty="0">
                <a:solidFill>
                  <a:schemeClr val="tx1"/>
                </a:solidFill>
                <a:latin typeface="Segoe UI Semibold"/>
                <a:cs typeface="Segoe UI" panose="020B0502040204020203" pitchFamily="34" charset="0"/>
              </a:rPr>
              <a:t>your own data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in </a:t>
            </a:r>
            <a:r>
              <a:rPr lang="en-US" sz="1400" i="1" dirty="0">
                <a:solidFill>
                  <a:schemeClr val="tx1"/>
                </a:solidFill>
                <a:latin typeface="Segoe UI Semibold"/>
                <a:cs typeface="Segoe UI" panose="020B0502040204020203" pitchFamily="34" charset="0"/>
              </a:rPr>
              <a:t>your </a:t>
            </a:r>
            <a:r>
              <a:rPr lang="en-US" sz="1400" dirty="0">
                <a:solidFill>
                  <a:schemeClr val="tx1"/>
                </a:solidFill>
                <a:latin typeface="Segoe UI Semibold"/>
                <a:cs typeface="Segoe UI" panose="020B05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tenant</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9502B50C-3824-EBB0-A956-37688DFCE41D}"/>
              </a:ext>
            </a:extLst>
          </p:cNvPr>
          <p:cNvSpPr/>
          <p:nvPr/>
        </p:nvSpPr>
        <p:spPr bwMode="auto">
          <a:xfrm>
            <a:off x="3349192" y="1868974"/>
            <a:ext cx="7669998" cy="654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We teach your team how to build the entire POC to help enable future scale and replication</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14" name="Rectangle 13">
            <a:extLst>
              <a:ext uri="{FF2B5EF4-FFF2-40B4-BE49-F238E27FC236}">
                <a16:creationId xmlns:a16="http://schemas.microsoft.com/office/drawing/2014/main" id="{293C18AD-E93B-1D9A-1A74-47017E1F88A2}"/>
              </a:ext>
            </a:extLst>
          </p:cNvPr>
          <p:cNvSpPr/>
          <p:nvPr/>
        </p:nvSpPr>
        <p:spPr bwMode="auto">
          <a:xfrm>
            <a:off x="3349191" y="2554150"/>
            <a:ext cx="7655105"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Rapid prototyping and quick time to market over 3 days</a:t>
            </a:r>
          </a:p>
        </p:txBody>
      </p:sp>
      <p:sp>
        <p:nvSpPr>
          <p:cNvPr id="11" name="Rectangle 10">
            <a:extLst>
              <a:ext uri="{FF2B5EF4-FFF2-40B4-BE49-F238E27FC236}">
                <a16:creationId xmlns:a16="http://schemas.microsoft.com/office/drawing/2014/main" id="{927C7799-DE03-2484-5EB0-7EDCC526B974}"/>
              </a:ext>
            </a:extLst>
          </p:cNvPr>
          <p:cNvSpPr/>
          <p:nvPr/>
        </p:nvSpPr>
        <p:spPr bwMode="auto">
          <a:xfrm>
            <a:off x="3349192" y="3156293"/>
            <a:ext cx="7655106"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Start using cutting edge Azure OpenAI models</a:t>
            </a:r>
            <a:endParaRPr kumimoji="0" lang="en-US" sz="1400" b="0" i="0" u="none" strike="noStrike" kern="1200" cap="none" spc="0" normalizeH="0" baseline="0" noProof="0" dirty="0">
              <a:ln>
                <a:noFill/>
              </a:ln>
              <a:solidFill>
                <a:schemeClr val="tx1"/>
              </a:solidFill>
              <a:effectLst/>
              <a:uLnTx/>
              <a:uFillTx/>
              <a:latin typeface="Segoe UI Semibold"/>
              <a:cs typeface="Segoe UI" panose="020B0502040204020203" pitchFamily="34" charset="0"/>
            </a:endParaRPr>
          </a:p>
        </p:txBody>
      </p:sp>
      <p:sp>
        <p:nvSpPr>
          <p:cNvPr id="16" name="Rectangle 15">
            <a:extLst>
              <a:ext uri="{FF2B5EF4-FFF2-40B4-BE49-F238E27FC236}">
                <a16:creationId xmlns:a16="http://schemas.microsoft.com/office/drawing/2014/main" id="{AE20B98A-A2C9-392D-ED02-CAAD3F881203}"/>
              </a:ext>
            </a:extLst>
          </p:cNvPr>
          <p:cNvSpPr/>
          <p:nvPr/>
        </p:nvSpPr>
        <p:spPr bwMode="auto">
          <a:xfrm>
            <a:off x="3349192" y="3757876"/>
            <a:ext cx="7677708" cy="53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Learn and deploy multiple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Azure services</a:t>
            </a: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129317"/>
            <a:ext cx="5403758" cy="4571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129318"/>
            <a:ext cx="2651760" cy="4571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129713"/>
            <a:ext cx="2341433" cy="45719"/>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8372" y="1325362"/>
            <a:ext cx="444505" cy="44450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1416387"/>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24" name="Graphic 23">
            <a:extLst>
              <a:ext uri="{FF2B5EF4-FFF2-40B4-BE49-F238E27FC236}">
                <a16:creationId xmlns:a16="http://schemas.microsoft.com/office/drawing/2014/main" id="{C1D52205-CBE0-A063-854A-72AECF6AC40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1446983"/>
            <a:ext cx="201284" cy="201284"/>
          </a:xfrm>
          <a:prstGeom prst="rect">
            <a:avLst/>
          </a:prstGeom>
        </p:spPr>
      </p:pic>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63856" y="1997132"/>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051590"/>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39" name="Graphic 38">
            <a:extLst>
              <a:ext uri="{FF2B5EF4-FFF2-40B4-BE49-F238E27FC236}">
                <a16:creationId xmlns:a16="http://schemas.microsoft.com/office/drawing/2014/main" id="{FEFE65A1-E972-96E2-FDBB-79BD33D821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2082186"/>
            <a:ext cx="201284" cy="201284"/>
          </a:xfrm>
          <a:prstGeom prst="rect">
            <a:avLst/>
          </a:prstGeom>
        </p:spPr>
      </p:pic>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2672979"/>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D9B46CF8-91C1-488B-3A6E-989E36C4B6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2717389"/>
            <a:ext cx="201284" cy="201284"/>
          </a:xfrm>
          <a:prstGeom prst="rect">
            <a:avLst/>
          </a:prstGeom>
        </p:spPr>
      </p:pic>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3318750"/>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349556"/>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3" name="Graphic 42">
            <a:extLst>
              <a:ext uri="{FF2B5EF4-FFF2-40B4-BE49-F238E27FC236}">
                <a16:creationId xmlns:a16="http://schemas.microsoft.com/office/drawing/2014/main" id="{30AB2389-B149-60FE-83B5-D2E4B6A7FCA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380152"/>
            <a:ext cx="201284" cy="201284"/>
          </a:xfrm>
          <a:prstGeom prst="rect">
            <a:avLst/>
          </a:prstGeom>
        </p:spPr>
      </p:pic>
      <p:pic>
        <p:nvPicPr>
          <p:cNvPr id="13" name="Picture 22">
            <a:extLst>
              <a:ext uri="{FF2B5EF4-FFF2-40B4-BE49-F238E27FC236}">
                <a16:creationId xmlns:a16="http://schemas.microsoft.com/office/drawing/2014/main" id="{A74F2E77-4C24-84CC-0772-11A67EC988C9}"/>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bwMode="auto">
          <a:xfrm>
            <a:off x="1406799" y="3867507"/>
            <a:ext cx="346194" cy="346194"/>
          </a:xfrm>
          <a:prstGeom prst="rect">
            <a:avLst/>
          </a:prstGeom>
          <a:noFill/>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3896009"/>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5" name="Graphic 44">
            <a:extLst>
              <a:ext uri="{FF2B5EF4-FFF2-40B4-BE49-F238E27FC236}">
                <a16:creationId xmlns:a16="http://schemas.microsoft.com/office/drawing/2014/main" id="{374ED46D-7DCB-9144-35CA-7530CB7DC43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926605"/>
            <a:ext cx="201284" cy="201284"/>
          </a:xfrm>
          <a:prstGeom prst="rect">
            <a:avLst/>
          </a:prstGeom>
        </p:spPr>
      </p:pic>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2686793"/>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cxnSp>
        <p:nvCxnSpPr>
          <p:cNvPr id="9" name="Straight Connector 8">
            <a:extLst>
              <a:ext uri="{FF2B5EF4-FFF2-40B4-BE49-F238E27FC236}">
                <a16:creationId xmlns:a16="http://schemas.microsoft.com/office/drawing/2014/main" id="{14147AB3-6CF0-9CD0-C270-2BF2F302E2F4}"/>
              </a:ext>
              <a:ext uri="{C183D7F6-B498-43B3-948B-1728B52AA6E4}">
                <adec:decorative xmlns:adec="http://schemas.microsoft.com/office/drawing/2017/decorative" val="1"/>
              </a:ext>
            </a:extLst>
          </p:cNvPr>
          <p:cNvCxnSpPr>
            <a:cxnSpLocks/>
          </p:cNvCxnSpPr>
          <p:nvPr/>
        </p:nvCxnSpPr>
        <p:spPr>
          <a:xfrm>
            <a:off x="1290264" y="1865227"/>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25AF7F-7451-9D36-8EFB-7338C0051093}"/>
              </a:ext>
              <a:ext uri="{C183D7F6-B498-43B3-948B-1728B52AA6E4}">
                <adec:decorative xmlns:adec="http://schemas.microsoft.com/office/drawing/2017/decorative" val="1"/>
              </a:ext>
            </a:extLst>
          </p:cNvPr>
          <p:cNvCxnSpPr>
            <a:cxnSpLocks/>
          </p:cNvCxnSpPr>
          <p:nvPr/>
        </p:nvCxnSpPr>
        <p:spPr>
          <a:xfrm>
            <a:off x="1290264" y="2500430"/>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BD57E6-9444-CB73-183E-DC5F15377A62}"/>
              </a:ext>
              <a:ext uri="{C183D7F6-B498-43B3-948B-1728B52AA6E4}">
                <adec:decorative xmlns:adec="http://schemas.microsoft.com/office/drawing/2017/decorative" val="1"/>
              </a:ext>
            </a:extLst>
          </p:cNvPr>
          <p:cNvCxnSpPr>
            <a:cxnSpLocks/>
          </p:cNvCxnSpPr>
          <p:nvPr/>
        </p:nvCxnSpPr>
        <p:spPr>
          <a:xfrm>
            <a:off x="1290264" y="313563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F146C-83B2-0BB5-67C0-0089EAB426E0}"/>
              </a:ext>
              <a:ext uri="{C183D7F6-B498-43B3-948B-1728B52AA6E4}">
                <adec:decorative xmlns:adec="http://schemas.microsoft.com/office/drawing/2017/decorative" val="1"/>
              </a:ext>
            </a:extLst>
          </p:cNvPr>
          <p:cNvCxnSpPr>
            <a:cxnSpLocks/>
          </p:cNvCxnSpPr>
          <p:nvPr/>
        </p:nvCxnSpPr>
        <p:spPr>
          <a:xfrm>
            <a:off x="1290264" y="370964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F03F3A-C11E-BE49-A1FA-CCC9CC343A66}"/>
              </a:ext>
            </a:extLst>
          </p:cNvPr>
          <p:cNvCxnSpPr>
            <a:cxnSpLocks/>
            <a:endCxn id="31" idx="4"/>
          </p:cNvCxnSpPr>
          <p:nvPr/>
        </p:nvCxnSpPr>
        <p:spPr>
          <a:xfrm>
            <a:off x="1406798" y="5654773"/>
            <a:ext cx="9235440"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F377A0A0-1908-D5DD-73F8-B163205AA29F}"/>
              </a:ext>
            </a:extLst>
          </p:cNvPr>
          <p:cNvSpPr txBox="1"/>
          <p:nvPr/>
        </p:nvSpPr>
        <p:spPr>
          <a:xfrm>
            <a:off x="1801126" y="5025209"/>
            <a:ext cx="1802113" cy="600164"/>
          </a:xfrm>
          <a:prstGeom prst="rect">
            <a:avLst/>
          </a:prstGeom>
          <a:noFill/>
        </p:spPr>
        <p:txBody>
          <a:bodyPr wrap="square">
            <a:spAutoFit/>
          </a:bodyPr>
          <a:lstStyle/>
          <a:p>
            <a:pPr algn="ctr"/>
            <a:r>
              <a:rPr lang="en-US" sz="1100" dirty="0">
                <a:latin typeface="Segoe UI Semibold"/>
                <a:cs typeface="Segoe UI"/>
              </a:rPr>
              <a:t>Validate use case &amp; send pre-</a:t>
            </a:r>
            <a:r>
              <a:rPr lang="en-US" sz="1100" dirty="0" err="1">
                <a:latin typeface="Segoe UI Semibold"/>
                <a:cs typeface="Segoe UI"/>
              </a:rPr>
              <a:t>reqs</a:t>
            </a:r>
            <a:r>
              <a:rPr lang="en-US" sz="1100" dirty="0">
                <a:latin typeface="Segoe UI Semibold"/>
                <a:cs typeface="Segoe UI"/>
              </a:rPr>
              <a:t> for workshop</a:t>
            </a:r>
          </a:p>
          <a:p>
            <a:pPr algn="ctr"/>
            <a:r>
              <a:rPr lang="en-US" sz="1100" i="1" dirty="0">
                <a:solidFill>
                  <a:schemeClr val="accent1"/>
                </a:solidFill>
                <a:latin typeface="Segoe UI" panose="020B0502040204020203" pitchFamily="34" charset="0"/>
                <a:cs typeface="Segoe UI" panose="020B0502040204020203" pitchFamily="34" charset="0"/>
              </a:rPr>
              <a:t>One 60-minute meeting</a:t>
            </a:r>
          </a:p>
        </p:txBody>
      </p:sp>
      <p:sp>
        <p:nvSpPr>
          <p:cNvPr id="27" name="TextBox 26">
            <a:extLst>
              <a:ext uri="{FF2B5EF4-FFF2-40B4-BE49-F238E27FC236}">
                <a16:creationId xmlns:a16="http://schemas.microsoft.com/office/drawing/2014/main" id="{5EE2BEAF-7C2E-50BE-1508-BC8D552FA04B}"/>
              </a:ext>
            </a:extLst>
          </p:cNvPr>
          <p:cNvSpPr txBox="1"/>
          <p:nvPr/>
        </p:nvSpPr>
        <p:spPr>
          <a:xfrm>
            <a:off x="3925392" y="5745932"/>
            <a:ext cx="1775493" cy="600164"/>
          </a:xfrm>
          <a:prstGeom prst="rect">
            <a:avLst/>
          </a:prstGeom>
          <a:noFill/>
        </p:spPr>
        <p:txBody>
          <a:bodyPr wrap="square">
            <a:spAutoFit/>
          </a:bodyPr>
          <a:lstStyle/>
          <a:p>
            <a:pPr algn="ctr"/>
            <a:r>
              <a:rPr lang="en-US" sz="1100" dirty="0">
                <a:latin typeface="Segoe UI Semibold"/>
                <a:cs typeface="Segoe UI"/>
              </a:rPr>
              <a:t>Client prepares pre-</a:t>
            </a:r>
            <a:r>
              <a:rPr lang="en-US" sz="1100" dirty="0" err="1">
                <a:latin typeface="Segoe UI Semibold"/>
                <a:cs typeface="Segoe UI"/>
              </a:rPr>
              <a:t>reqs</a:t>
            </a:r>
            <a:r>
              <a:rPr lang="en-US" sz="1100" dirty="0">
                <a:latin typeface="Segoe UI Semibold"/>
                <a:cs typeface="Segoe UI"/>
              </a:rPr>
              <a:t> &amp; schedules workshop</a:t>
            </a:r>
          </a:p>
          <a:p>
            <a:pPr algn="ctr"/>
            <a:r>
              <a:rPr lang="en-US" sz="1100" i="1" dirty="0">
                <a:solidFill>
                  <a:schemeClr val="accent1"/>
                </a:solidFill>
                <a:latin typeface="Segoe UI" panose="020B0502040204020203" pitchFamily="34" charset="0"/>
                <a:cs typeface="Segoe UI" panose="020B0502040204020203" pitchFamily="34" charset="0"/>
              </a:rPr>
              <a:t>~1 week</a:t>
            </a:r>
          </a:p>
        </p:txBody>
      </p:sp>
      <p:sp>
        <p:nvSpPr>
          <p:cNvPr id="28" name="TextBox 27">
            <a:extLst>
              <a:ext uri="{FF2B5EF4-FFF2-40B4-BE49-F238E27FC236}">
                <a16:creationId xmlns:a16="http://schemas.microsoft.com/office/drawing/2014/main" id="{458D62ED-5371-C4EE-747A-F6512E7A5F4E}"/>
              </a:ext>
            </a:extLst>
          </p:cNvPr>
          <p:cNvSpPr txBox="1"/>
          <p:nvPr/>
        </p:nvSpPr>
        <p:spPr>
          <a:xfrm>
            <a:off x="5838041" y="5025209"/>
            <a:ext cx="1775493" cy="600164"/>
          </a:xfrm>
          <a:prstGeom prst="rect">
            <a:avLst/>
          </a:prstGeom>
          <a:noFill/>
        </p:spPr>
        <p:txBody>
          <a:bodyPr wrap="square">
            <a:spAutoFit/>
          </a:bodyPr>
          <a:lstStyle/>
          <a:p>
            <a:pPr algn="ctr"/>
            <a:r>
              <a:rPr lang="en-US" sz="1100" dirty="0">
                <a:latin typeface="Segoe UI Semibold"/>
                <a:cs typeface="Segoe UI"/>
              </a:rPr>
              <a:t>MSFT architects build POC in client’s tenant</a:t>
            </a:r>
          </a:p>
          <a:p>
            <a:pPr algn="ctr"/>
            <a:r>
              <a:rPr lang="en-US" sz="1100" i="1" dirty="0">
                <a:solidFill>
                  <a:schemeClr val="accent1"/>
                </a:solidFill>
                <a:latin typeface="Segoe UI" panose="020B0502040204020203" pitchFamily="34" charset="0"/>
                <a:cs typeface="Segoe UI" panose="020B0502040204020203" pitchFamily="34" charset="0"/>
              </a:rPr>
              <a:t>1-2 weeks</a:t>
            </a:r>
            <a:endParaRPr lang="en-US" sz="1100" dirty="0">
              <a:solidFill>
                <a:schemeClr val="accent1"/>
              </a:solidFill>
            </a:endParaRPr>
          </a:p>
        </p:txBody>
      </p:sp>
      <p:sp>
        <p:nvSpPr>
          <p:cNvPr id="29" name="TextBox 28">
            <a:extLst>
              <a:ext uri="{FF2B5EF4-FFF2-40B4-BE49-F238E27FC236}">
                <a16:creationId xmlns:a16="http://schemas.microsoft.com/office/drawing/2014/main" id="{3AAAB406-3955-7DD5-1AC8-60BD96D866E3}"/>
              </a:ext>
            </a:extLst>
          </p:cNvPr>
          <p:cNvSpPr txBox="1"/>
          <p:nvPr/>
        </p:nvSpPr>
        <p:spPr>
          <a:xfrm>
            <a:off x="7776817" y="5741764"/>
            <a:ext cx="1775493" cy="430887"/>
          </a:xfrm>
          <a:prstGeom prst="rect">
            <a:avLst/>
          </a:prstGeom>
          <a:noFill/>
        </p:spPr>
        <p:txBody>
          <a:bodyPr wrap="square">
            <a:spAutoFit/>
          </a:bodyPr>
          <a:lstStyle/>
          <a:p>
            <a:pPr algn="ctr"/>
            <a:r>
              <a:rPr lang="en-US" sz="1100" dirty="0">
                <a:latin typeface="Segoe UI Semibold"/>
                <a:cs typeface="Segoe UI"/>
              </a:rPr>
              <a:t>Workshop with client</a:t>
            </a:r>
          </a:p>
          <a:p>
            <a:pPr algn="ctr"/>
            <a:r>
              <a:rPr lang="en-US" sz="1100" i="1" dirty="0">
                <a:solidFill>
                  <a:schemeClr val="accent1"/>
                </a:solidFill>
                <a:latin typeface="Segoe UI" panose="020B0502040204020203" pitchFamily="34" charset="0"/>
                <a:cs typeface="Segoe UI" panose="020B0502040204020203" pitchFamily="34" charset="0"/>
              </a:rPr>
              <a:t>3-5 Days</a:t>
            </a:r>
          </a:p>
        </p:txBody>
      </p:sp>
      <p:sp>
        <p:nvSpPr>
          <p:cNvPr id="30" name="TextBox 29">
            <a:extLst>
              <a:ext uri="{FF2B5EF4-FFF2-40B4-BE49-F238E27FC236}">
                <a16:creationId xmlns:a16="http://schemas.microsoft.com/office/drawing/2014/main" id="{2AE43D33-F29A-B913-DACA-FD5F606BD0B5}"/>
              </a:ext>
            </a:extLst>
          </p:cNvPr>
          <p:cNvSpPr txBox="1"/>
          <p:nvPr/>
        </p:nvSpPr>
        <p:spPr>
          <a:xfrm>
            <a:off x="9402931" y="5136896"/>
            <a:ext cx="1153886" cy="430887"/>
          </a:xfrm>
          <a:prstGeom prst="rect">
            <a:avLst/>
          </a:prstGeom>
          <a:noFill/>
        </p:spPr>
        <p:txBody>
          <a:bodyPr wrap="square">
            <a:spAutoFit/>
          </a:bodyPr>
          <a:lstStyle/>
          <a:p>
            <a:pPr algn="ctr"/>
            <a:r>
              <a:rPr lang="en-US" sz="1100" dirty="0">
                <a:latin typeface="Segoe UI Semibold"/>
                <a:cs typeface="Segoe UI"/>
              </a:rPr>
              <a:t>Completed POC!</a:t>
            </a:r>
            <a:endParaRPr lang="en-US" sz="1100" dirty="0"/>
          </a:p>
        </p:txBody>
      </p:sp>
      <p:sp>
        <p:nvSpPr>
          <p:cNvPr id="31" name="Star: 5 Points 30">
            <a:extLst>
              <a:ext uri="{FF2B5EF4-FFF2-40B4-BE49-F238E27FC236}">
                <a16:creationId xmlns:a16="http://schemas.microsoft.com/office/drawing/2014/main" id="{8C61698D-5F9B-0E26-2F22-B0BED99C5C23}"/>
              </a:ext>
            </a:extLst>
          </p:cNvPr>
          <p:cNvSpPr/>
          <p:nvPr/>
        </p:nvSpPr>
        <p:spPr bwMode="auto">
          <a:xfrm>
            <a:off x="9843803" y="5554848"/>
            <a:ext cx="272143" cy="261608"/>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D45BE68-6644-1E4A-CDCF-80F41B287E46}"/>
              </a:ext>
            </a:extLst>
          </p:cNvPr>
          <p:cNvSpPr txBox="1"/>
          <p:nvPr/>
        </p:nvSpPr>
        <p:spPr>
          <a:xfrm>
            <a:off x="1116588" y="4584510"/>
            <a:ext cx="896079" cy="276999"/>
          </a:xfrm>
          <a:prstGeom prst="rect">
            <a:avLst/>
          </a:prstGeom>
          <a:noFill/>
        </p:spPr>
        <p:txBody>
          <a:bodyPr wrap="none" lIns="0" tIns="0" rIns="0" bIns="0" rtlCol="0">
            <a:spAutoFit/>
          </a:bodyPr>
          <a:lstStyle/>
          <a:p>
            <a:pPr algn="l"/>
            <a:r>
              <a:rPr lang="en-US" dirty="0">
                <a:solidFill>
                  <a:schemeClr val="accent1"/>
                </a:solidFill>
                <a:latin typeface="+mj-lt"/>
              </a:rPr>
              <a:t>Timeline</a:t>
            </a:r>
          </a:p>
        </p:txBody>
      </p:sp>
    </p:spTree>
    <p:extLst>
      <p:ext uri="{BB962C8B-B14F-4D97-AF65-F5344CB8AC3E}">
        <p14:creationId xmlns:p14="http://schemas.microsoft.com/office/powerpoint/2010/main" val="41790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1806 " pathEditMode="relative" rAng="0" ptsTypes="AA">
                                      <p:cBhvr>
                                        <p:cTn id="9" dur="500" spd="-100000" fill="hold"/>
                                        <p:tgtEl>
                                          <p:spTgt spid="2"/>
                                        </p:tgtEl>
                                        <p:attrNameLst>
                                          <p:attrName>ppt_x</p:attrName>
                                          <p:attrName>ppt_y</p:attrName>
                                        </p:attrNameLst>
                                      </p:cBhvr>
                                      <p:rCtr x="0" y="90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250"/>
                                        <p:tgtEl>
                                          <p:spTgt spid="24"/>
                                        </p:tgtEl>
                                      </p:cBhvr>
                                    </p:animEffect>
                                  </p:childTnLst>
                                </p:cTn>
                              </p:par>
                            </p:childTnLst>
                          </p:cTn>
                        </p:par>
                        <p:par>
                          <p:cTn id="82" fill="hold">
                            <p:stCondLst>
                              <p:cond delay="250"/>
                            </p:stCondLst>
                            <p:childTnLst>
                              <p:par>
                                <p:cTn id="83" presetID="10" presetClass="entr" presetSubtype="0" fill="hold"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50"/>
                                        <p:tgtEl>
                                          <p:spTgt spid="39"/>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250"/>
                                        <p:tgtEl>
                                          <p:spTgt spid="41"/>
                                        </p:tgtEl>
                                      </p:cBhvr>
                                    </p:animEffect>
                                  </p:childTnLst>
                                </p:cTn>
                              </p:par>
                            </p:childTnLst>
                          </p:cTn>
                        </p:par>
                        <p:par>
                          <p:cTn id="90" fill="hold">
                            <p:stCondLst>
                              <p:cond delay="750"/>
                            </p:stCondLst>
                            <p:childTnLst>
                              <p:par>
                                <p:cTn id="91" presetID="10" presetClass="entr" presetSubtype="0" fill="hold"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50"/>
                                        <p:tgtEl>
                                          <p:spTgt spid="43"/>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25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9"/>
                                        </p:tgtEl>
                                      </p:cBhvr>
                                    </p:animEffect>
                                    <p:set>
                                      <p:cBhvr>
                                        <p:cTn id="105" dur="1" fill="hold">
                                          <p:stCondLst>
                                            <p:cond delay="499"/>
                                          </p:stCondLst>
                                        </p:cTn>
                                        <p:tgtEl>
                                          <p:spTgt spid="39"/>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41"/>
                                        </p:tgtEl>
                                      </p:cBhvr>
                                    </p:animEffect>
                                    <p:set>
                                      <p:cBhvr>
                                        <p:cTn id="108" dur="1" fill="hold">
                                          <p:stCondLst>
                                            <p:cond delay="499"/>
                                          </p:stCondLst>
                                        </p:cTn>
                                        <p:tgtEl>
                                          <p:spTgt spid="41"/>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43"/>
                                        </p:tgtEl>
                                      </p:cBhvr>
                                    </p:animEffect>
                                    <p:set>
                                      <p:cBhvr>
                                        <p:cTn id="111" dur="1" fill="hold">
                                          <p:stCondLst>
                                            <p:cond delay="499"/>
                                          </p:stCondLst>
                                        </p:cTn>
                                        <p:tgtEl>
                                          <p:spTgt spid="4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45"/>
                                        </p:tgtEl>
                                      </p:cBhvr>
                                    </p:animEffect>
                                    <p:set>
                                      <p:cBhvr>
                                        <p:cTn id="114" dur="1" fill="hold">
                                          <p:stCondLst>
                                            <p:cond delay="499"/>
                                          </p:stCondLst>
                                        </p:cTn>
                                        <p:tgtEl>
                                          <p:spTgt spid="45"/>
                                        </p:tgtEl>
                                        <p:attrNameLst>
                                          <p:attrName>style.visibility</p:attrName>
                                        </p:attrNameLst>
                                      </p:cBhvr>
                                      <p:to>
                                        <p:strVal val="hidden"/>
                                      </p:to>
                                    </p:se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500"/>
                                        <p:tgtEl>
                                          <p:spTgt spid="2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fade">
                                      <p:cBhvr>
                                        <p:cTn id="129" dur="500"/>
                                        <p:tgtEl>
                                          <p:spTgt spid="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1" presetClass="entr" presetSubtype="0" fill="hold" nodeType="withEffect">
                                  <p:stCondLst>
                                    <p:cond delay="0"/>
                                  </p:stCondLst>
                                  <p:childTnLst>
                                    <p:set>
                                      <p:cBhvr>
                                        <p:cTn id="134" dur="1" fill="hold">
                                          <p:stCondLst>
                                            <p:cond delay="0"/>
                                          </p:stCondLst>
                                        </p:cTn>
                                        <p:tgtEl>
                                          <p:spTgt spid="2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fade">
                                      <p:cBhvr>
                                        <p:cTn id="1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7" grpId="0"/>
      <p:bldP spid="14" grpId="0"/>
      <p:bldP spid="11" grpId="0"/>
      <p:bldP spid="16" grpId="0"/>
      <p:bldP spid="60" grpId="0" animBg="1"/>
      <p:bldP spid="61" grpId="0" animBg="1"/>
      <p:bldP spid="63" grpId="0" animBg="1"/>
      <p:bldP spid="5" grpId="0" animBg="1"/>
      <p:bldP spid="38" grpId="0" animBg="1"/>
      <p:bldP spid="42" grpId="0" animBg="1"/>
      <p:bldP spid="44" grpId="0" animBg="1"/>
      <p:bldP spid="40" grpId="0" animBg="1"/>
      <p:bldP spid="25" grpId="0"/>
      <p:bldP spid="27" grpId="0"/>
      <p:bldP spid="28" grpId="0"/>
      <p:bldP spid="29" grpId="0"/>
      <p:bldP spid="30" grpId="0"/>
      <p:bldP spid="31"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84C1-E21A-E914-4AC1-52AA08D0D1C3}"/>
              </a:ext>
            </a:extLst>
          </p:cNvPr>
          <p:cNvSpPr>
            <a:spLocks noGrp="1"/>
          </p:cNvSpPr>
          <p:nvPr>
            <p:ph type="title"/>
          </p:nvPr>
        </p:nvSpPr>
        <p:spPr/>
        <p:txBody>
          <a:bodyPr/>
          <a:lstStyle/>
          <a:p>
            <a:r>
              <a:rPr lang="en-US" dirty="0"/>
              <a:t>3-5 Day Workshop Agenda</a:t>
            </a:r>
          </a:p>
        </p:txBody>
      </p:sp>
      <p:sp>
        <p:nvSpPr>
          <p:cNvPr id="3" name="Text Placeholder 2">
            <a:extLst>
              <a:ext uri="{FF2B5EF4-FFF2-40B4-BE49-F238E27FC236}">
                <a16:creationId xmlns:a16="http://schemas.microsoft.com/office/drawing/2014/main" id="{E00792AB-3B8E-B3D4-B4D1-DA395243BBDF}"/>
              </a:ext>
            </a:extLst>
          </p:cNvPr>
          <p:cNvSpPr>
            <a:spLocks noGrp="1"/>
          </p:cNvSpPr>
          <p:nvPr>
            <p:ph type="body" sz="quarter" idx="11"/>
          </p:nvPr>
        </p:nvSpPr>
        <p:spPr/>
        <p:txBody>
          <a:bodyPr/>
          <a:lstStyle/>
          <a:p>
            <a:r>
              <a:rPr lang="en-US" dirty="0"/>
              <a:t>From Idea to POC in 3-5 days</a:t>
            </a:r>
          </a:p>
        </p:txBody>
      </p:sp>
      <p:sp>
        <p:nvSpPr>
          <p:cNvPr id="4" name="Text Placeholder 3">
            <a:extLst>
              <a:ext uri="{FF2B5EF4-FFF2-40B4-BE49-F238E27FC236}">
                <a16:creationId xmlns:a16="http://schemas.microsoft.com/office/drawing/2014/main" id="{9D9C3C37-6902-4DA0-1BB1-0F9D1FDFDB54}"/>
              </a:ext>
            </a:extLst>
          </p:cNvPr>
          <p:cNvSpPr>
            <a:spLocks noGrp="1"/>
          </p:cNvSpPr>
          <p:nvPr>
            <p:ph type="body" sz="quarter" idx="13"/>
          </p:nvPr>
        </p:nvSpPr>
        <p:spPr/>
        <p:txBody>
          <a:bodyPr/>
          <a:lstStyle/>
          <a:p>
            <a:r>
              <a:rPr lang="en-US" sz="1600" dirty="0"/>
              <a:t>Overview of Azure Products and Azure OpenAI Theories </a:t>
            </a:r>
          </a:p>
          <a:p>
            <a:r>
              <a:rPr lang="en-US" sz="1600" dirty="0"/>
              <a:t>Overview of Use Case and Architecture</a:t>
            </a:r>
          </a:p>
          <a:p>
            <a:r>
              <a:rPr lang="en-US" sz="1600" dirty="0"/>
              <a:t>Walk Through of Github Repo</a:t>
            </a:r>
          </a:p>
          <a:p>
            <a:r>
              <a:rPr lang="en-US" sz="1600" dirty="0"/>
              <a:t>Notebook 1: Create Azure Cognitive Search</a:t>
            </a:r>
          </a:p>
          <a:p>
            <a:r>
              <a:rPr lang="en-US" sz="1600" dirty="0"/>
              <a:t>Notebook 2: Creating Search with Multiple Indexes </a:t>
            </a:r>
          </a:p>
        </p:txBody>
      </p:sp>
      <p:sp>
        <p:nvSpPr>
          <p:cNvPr id="5" name="Text Placeholder 4">
            <a:extLst>
              <a:ext uri="{FF2B5EF4-FFF2-40B4-BE49-F238E27FC236}">
                <a16:creationId xmlns:a16="http://schemas.microsoft.com/office/drawing/2014/main" id="{CE8650D3-4DF9-328D-0856-6FD4AC9C9BAC}"/>
              </a:ext>
            </a:extLst>
          </p:cNvPr>
          <p:cNvSpPr>
            <a:spLocks noGrp="1"/>
          </p:cNvSpPr>
          <p:nvPr>
            <p:ph type="body" sz="quarter" idx="14"/>
          </p:nvPr>
        </p:nvSpPr>
        <p:spPr/>
        <p:txBody>
          <a:bodyPr/>
          <a:lstStyle/>
          <a:p>
            <a:r>
              <a:rPr lang="en-US" sz="1600" dirty="0"/>
              <a:t>Notebook 3: Searching with Azure OpenAI </a:t>
            </a:r>
            <a:r>
              <a:rPr lang="en-US" sz="1600" dirty="0" err="1"/>
              <a:t>ChatGPT</a:t>
            </a:r>
            <a:endParaRPr lang="en-US" sz="1600" dirty="0"/>
          </a:p>
          <a:p>
            <a:r>
              <a:rPr lang="en-US" sz="1600" dirty="0"/>
              <a:t>Notebook 4: Implementing Memory to Power Conversations</a:t>
            </a:r>
          </a:p>
          <a:p>
            <a:r>
              <a:rPr lang="en-US" sz="1600" dirty="0"/>
              <a:t>Notebook 5: Searching Across Tabular Datasets </a:t>
            </a:r>
          </a:p>
          <a:p>
            <a:r>
              <a:rPr lang="en-US" sz="1600" dirty="0"/>
              <a:t>Notebook 6: Talking to a SQL Databases</a:t>
            </a:r>
          </a:p>
        </p:txBody>
      </p:sp>
      <p:sp>
        <p:nvSpPr>
          <p:cNvPr id="6" name="Text Placeholder 5">
            <a:extLst>
              <a:ext uri="{FF2B5EF4-FFF2-40B4-BE49-F238E27FC236}">
                <a16:creationId xmlns:a16="http://schemas.microsoft.com/office/drawing/2014/main" id="{0001F119-CBF7-9B47-495B-E51D7E920B39}"/>
              </a:ext>
            </a:extLst>
          </p:cNvPr>
          <p:cNvSpPr>
            <a:spLocks noGrp="1"/>
          </p:cNvSpPr>
          <p:nvPr>
            <p:ph type="body" sz="quarter" idx="15"/>
          </p:nvPr>
        </p:nvSpPr>
        <p:spPr/>
        <p:txBody>
          <a:bodyPr/>
          <a:lstStyle/>
          <a:p>
            <a:r>
              <a:rPr lang="en-US" sz="1600" dirty="0"/>
              <a:t>Notebook 7: All Together – GPT Smart Search Engine Chat Bot</a:t>
            </a:r>
          </a:p>
          <a:p>
            <a:r>
              <a:rPr lang="en-US" sz="1600" dirty="0"/>
              <a:t>Notebook 8: Building the backend and frontend of the apps</a:t>
            </a:r>
          </a:p>
          <a:p>
            <a:r>
              <a:rPr lang="en-US" sz="1600" dirty="0"/>
              <a:t>Deployment of Web Application</a:t>
            </a:r>
          </a:p>
          <a:p>
            <a:r>
              <a:rPr lang="en-US" sz="1600" dirty="0"/>
              <a:t>Closing Resources</a:t>
            </a:r>
          </a:p>
          <a:p>
            <a:r>
              <a:rPr lang="en-US" sz="1600" dirty="0"/>
              <a:t>Next Steps Discussion: Production, Partners, Support</a:t>
            </a:r>
          </a:p>
          <a:p>
            <a:r>
              <a:rPr lang="en-US" sz="1600" dirty="0"/>
              <a:t>Open Q&amp;A</a:t>
            </a:r>
          </a:p>
        </p:txBody>
      </p:sp>
      <p:sp>
        <p:nvSpPr>
          <p:cNvPr id="7" name="Text Placeholder 6">
            <a:extLst>
              <a:ext uri="{FF2B5EF4-FFF2-40B4-BE49-F238E27FC236}">
                <a16:creationId xmlns:a16="http://schemas.microsoft.com/office/drawing/2014/main" id="{D754702E-F32D-FFB3-81A9-C5D3AFF6A88B}"/>
              </a:ext>
            </a:extLst>
          </p:cNvPr>
          <p:cNvSpPr>
            <a:spLocks noGrp="1"/>
          </p:cNvSpPr>
          <p:nvPr>
            <p:ph type="body" sz="quarter" idx="16"/>
          </p:nvPr>
        </p:nvSpPr>
        <p:spPr>
          <a:xfrm>
            <a:off x="588263" y="3028342"/>
            <a:ext cx="3499013" cy="307777"/>
          </a:xfrm>
        </p:spPr>
        <p:txBody>
          <a:bodyPr/>
          <a:lstStyle/>
          <a:p>
            <a:r>
              <a:rPr lang="en-US" sz="2000" dirty="0"/>
              <a:t>Day 1</a:t>
            </a:r>
          </a:p>
        </p:txBody>
      </p:sp>
      <p:sp>
        <p:nvSpPr>
          <p:cNvPr id="8" name="Text Placeholder 7">
            <a:extLst>
              <a:ext uri="{FF2B5EF4-FFF2-40B4-BE49-F238E27FC236}">
                <a16:creationId xmlns:a16="http://schemas.microsoft.com/office/drawing/2014/main" id="{EB314260-703D-D852-64FD-09B2A38A57DB}"/>
              </a:ext>
            </a:extLst>
          </p:cNvPr>
          <p:cNvSpPr>
            <a:spLocks noGrp="1"/>
          </p:cNvSpPr>
          <p:nvPr>
            <p:ph type="body" sz="quarter" idx="17"/>
          </p:nvPr>
        </p:nvSpPr>
        <p:spPr>
          <a:xfrm>
            <a:off x="4346996" y="3028342"/>
            <a:ext cx="3499013" cy="307777"/>
          </a:xfrm>
        </p:spPr>
        <p:txBody>
          <a:bodyPr/>
          <a:lstStyle/>
          <a:p>
            <a:r>
              <a:rPr lang="en-US" sz="2000" dirty="0"/>
              <a:t>Day 2</a:t>
            </a:r>
          </a:p>
        </p:txBody>
      </p:sp>
      <p:sp>
        <p:nvSpPr>
          <p:cNvPr id="9" name="Text Placeholder 8">
            <a:extLst>
              <a:ext uri="{FF2B5EF4-FFF2-40B4-BE49-F238E27FC236}">
                <a16:creationId xmlns:a16="http://schemas.microsoft.com/office/drawing/2014/main" id="{DC7C5232-67F5-AEB6-943B-B4E36BE24B4D}"/>
              </a:ext>
            </a:extLst>
          </p:cNvPr>
          <p:cNvSpPr>
            <a:spLocks noGrp="1"/>
          </p:cNvSpPr>
          <p:nvPr>
            <p:ph type="body" sz="quarter" idx="18"/>
          </p:nvPr>
        </p:nvSpPr>
        <p:spPr>
          <a:xfrm>
            <a:off x="8105728" y="3028342"/>
            <a:ext cx="3499013" cy="307777"/>
          </a:xfrm>
        </p:spPr>
        <p:txBody>
          <a:bodyPr/>
          <a:lstStyle/>
          <a:p>
            <a:r>
              <a:rPr lang="en-US" sz="2000" dirty="0"/>
              <a:t>Day 3</a:t>
            </a:r>
          </a:p>
        </p:txBody>
      </p:sp>
      <p:pic>
        <p:nvPicPr>
          <p:cNvPr id="13" name="Graphic 12" descr="Icon of a wrench and screwdriver">
            <a:extLst>
              <a:ext uri="{FF2B5EF4-FFF2-40B4-BE49-F238E27FC236}">
                <a16:creationId xmlns:a16="http://schemas.microsoft.com/office/drawing/2014/main" id="{89E82D58-5FFF-AE57-9818-F9D1DF69A1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0105" y="1902069"/>
            <a:ext cx="578487" cy="550031"/>
          </a:xfrm>
          <a:prstGeom prst="rect">
            <a:avLst/>
          </a:prstGeom>
        </p:spPr>
      </p:pic>
      <p:pic>
        <p:nvPicPr>
          <p:cNvPr id="20" name="Picture 19">
            <a:extLst>
              <a:ext uri="{FF2B5EF4-FFF2-40B4-BE49-F238E27FC236}">
                <a16:creationId xmlns:a16="http://schemas.microsoft.com/office/drawing/2014/main" id="{1545E46C-9395-BE7D-C817-1F97744601BD}"/>
              </a:ext>
            </a:extLst>
          </p:cNvPr>
          <p:cNvPicPr>
            <a:picLocks noChangeAspect="1"/>
          </p:cNvPicPr>
          <p:nvPr/>
        </p:nvPicPr>
        <p:blipFill rotWithShape="1">
          <a:blip r:embed="rId4"/>
          <a:srcRect l="9511" t="3115" r="5736" b="-1"/>
          <a:stretch/>
        </p:blipFill>
        <p:spPr>
          <a:xfrm rot="2497309">
            <a:off x="8249374" y="1829398"/>
            <a:ext cx="691536" cy="695370"/>
          </a:xfrm>
          <a:prstGeom prst="rect">
            <a:avLst/>
          </a:prstGeom>
        </p:spPr>
      </p:pic>
      <p:pic>
        <p:nvPicPr>
          <p:cNvPr id="21" name="Graphic 4" descr="Icon of a box with connected dots and lines">
            <a:extLst>
              <a:ext uri="{FF2B5EF4-FFF2-40B4-BE49-F238E27FC236}">
                <a16:creationId xmlns:a16="http://schemas.microsoft.com/office/drawing/2014/main" id="{C49416B3-DB38-1039-CC23-503B2A916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424" y="1853259"/>
            <a:ext cx="588559" cy="651618"/>
          </a:xfrm>
          <a:prstGeom prst="rect">
            <a:avLst/>
          </a:prstGeom>
        </p:spPr>
      </p:pic>
    </p:spTree>
    <p:extLst>
      <p:ext uri="{BB962C8B-B14F-4D97-AF65-F5344CB8AC3E}">
        <p14:creationId xmlns:p14="http://schemas.microsoft.com/office/powerpoint/2010/main" val="10859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7EC-0079-8E24-108C-B719BAB96637}"/>
              </a:ext>
            </a:extLst>
          </p:cNvPr>
          <p:cNvSpPr>
            <a:spLocks noGrp="1"/>
          </p:cNvSpPr>
          <p:nvPr>
            <p:ph type="title"/>
          </p:nvPr>
        </p:nvSpPr>
        <p:spPr/>
        <p:txBody>
          <a:bodyPr/>
          <a:lstStyle/>
          <a:p>
            <a:r>
              <a:rPr lang="en-US" dirty="0"/>
              <a:t>The Prerequisites </a:t>
            </a:r>
          </a:p>
        </p:txBody>
      </p:sp>
      <p:sp>
        <p:nvSpPr>
          <p:cNvPr id="3" name="Rectangle 2">
            <a:extLst>
              <a:ext uri="{FF2B5EF4-FFF2-40B4-BE49-F238E27FC236}">
                <a16:creationId xmlns:a16="http://schemas.microsoft.com/office/drawing/2014/main" id="{DD6F310E-B3F7-34F8-8139-F4FFA43FF0C4}"/>
              </a:ext>
            </a:extLst>
          </p:cNvPr>
          <p:cNvSpPr/>
          <p:nvPr/>
        </p:nvSpPr>
        <p:spPr bwMode="auto">
          <a:xfrm>
            <a:off x="441166" y="1799445"/>
            <a:ext cx="7556281" cy="475770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Accepted application to Azure OpenAI (AOAI)</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After you have been accepted please </a:t>
            </a: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hlinkClick r:id="rId2"/>
              </a:rPr>
              <a:t>apply for GPT-4</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Azure Resource Group (RG) in the Azure tenant that has the accepted AOAI service</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The customer team and the Microsoft team must have Contributor permissions to this resource group</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Add our team as guests in your Azure AD and your preference of your teams Github Repository or Azure Devops</a:t>
            </a: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Datasets must be uploaded to the blob storage account, at least two weeks prior to the workshop date</a:t>
            </a:r>
          </a:p>
          <a:p>
            <a:pPr marL="800100" lvl="1" indent="-342900">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Send 20 sample questions ranging from easy, medium, to hard to test the models against your dataset</a:t>
            </a: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tx1"/>
                </a:solidFill>
                <a:latin typeface="Segoe UI" panose="020B0502040204020203" pitchFamily="34" charset="0"/>
                <a:ea typeface="Times New Roman" panose="02020603050405020304" pitchFamily="18" charset="0"/>
                <a:cs typeface="Segoe UI" panose="020B0502040204020203" pitchFamily="34" charset="0"/>
              </a:rPr>
              <a:t>Deploy the Following Azure Services:</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OpenAI</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Storage Account:</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 storage account must be set in place in the RG. </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Azure Machine Learning:</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Please ensure you have enough core compute quota in your Azure Machine Learning workspace</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Web Application:</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Attendees will be deploying an Azure Web App </a:t>
            </a:r>
            <a:r>
              <a:rPr kumimoji="0" lang="en-US" sz="1200" b="0" i="1"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during</a:t>
            </a: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the workshop, please make sure your attendees can deploy a resource on the RG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solidFill>
                <a:schemeClr val="tx1"/>
              </a:solidFill>
              <a:effectLst/>
              <a:uLnTx/>
              <a:uFillTx/>
              <a:latin typeface="Segoe UI" panose="020B0502040204020203" pitchFamily="34" charset="0"/>
              <a:ea typeface="Segoe UI" pitchFamily="34" charset="0"/>
              <a:cs typeface="Segoe UI" panose="020B0502040204020203" pitchFamily="34" charset="0"/>
            </a:endParaRPr>
          </a:p>
        </p:txBody>
      </p:sp>
      <p:sp>
        <p:nvSpPr>
          <p:cNvPr id="4" name="Rectangle 3">
            <a:extLst>
              <a:ext uri="{FF2B5EF4-FFF2-40B4-BE49-F238E27FC236}">
                <a16:creationId xmlns:a16="http://schemas.microsoft.com/office/drawing/2014/main" id="{249CD458-C2F9-A754-7500-58A33110B824}"/>
              </a:ext>
            </a:extLst>
          </p:cNvPr>
          <p:cNvSpPr/>
          <p:nvPr/>
        </p:nvSpPr>
        <p:spPr bwMode="auto">
          <a:xfrm>
            <a:off x="8049563" y="1985449"/>
            <a:ext cx="3623400" cy="4571699"/>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rPr>
              <a:t>Data must be uploaded to your Azure Storage Account in your RG</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Data must be </a:t>
            </a:r>
            <a:r>
              <a:rPr lang="en-US" sz="1600" dirty="0">
                <a:solidFill>
                  <a:schemeClr val="tx1"/>
                </a:solidFill>
                <a:ea typeface="Times New Roman" panose="02020603050405020304" pitchFamily="18" charset="0"/>
                <a:cs typeface="Segoe UI" pitchFamily="34" charset="0"/>
              </a:rPr>
              <a:t>the </a:t>
            </a: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following types: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chemeClr val="tx1"/>
                </a:solidFill>
                <a:effectLst/>
                <a:uLnTx/>
                <a:uFillTx/>
              </a:rPr>
              <a:t>CSV, EML, EPUB, GZ, HTML, JSON (see Indexing JSON blobs), KML (XML for geographic representations), Microsoft Office formats: DOCX/DOC/DOCM, XLSX/XLS/XLSM, PPTX/PPT/PPTM, MSG (Outlook emails), XML (both 2003 and 2006 WORD XML), Open Document formats: ODT, ODS, ODP, PDF, Plain text files (see also Indexing plain text), RTF, XML, ZIP.</a:t>
            </a:r>
            <a:endParaRPr kumimoji="0" lang="en-US" sz="800" b="0" i="1" u="none" strike="noStrike" kern="1200" cap="none" spc="0" normalizeH="0" baseline="0" noProof="0" dirty="0">
              <a:ln>
                <a:noFill/>
              </a:ln>
              <a:solidFill>
                <a:schemeClr val="tx1"/>
              </a:solidFill>
              <a:effectLst/>
              <a:uLnTx/>
              <a:uFillTx/>
              <a:ea typeface="Times New Roman" panose="02020603050405020304" pitchFamily="18" charset="0"/>
            </a:endParaRPr>
          </a:p>
        </p:txBody>
      </p:sp>
      <p:sp>
        <p:nvSpPr>
          <p:cNvPr id="6" name="TextBox 5">
            <a:extLst>
              <a:ext uri="{FF2B5EF4-FFF2-40B4-BE49-F238E27FC236}">
                <a16:creationId xmlns:a16="http://schemas.microsoft.com/office/drawing/2014/main" id="{2C01F9F0-E9BC-D83B-055B-651B0BB2E86C}"/>
              </a:ext>
            </a:extLst>
          </p:cNvPr>
          <p:cNvSpPr txBox="1"/>
          <p:nvPr/>
        </p:nvSpPr>
        <p:spPr>
          <a:xfrm>
            <a:off x="441167" y="1183892"/>
            <a:ext cx="7556280" cy="70788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Before setting the 3-day Workshop the following items need to be in place </a:t>
            </a:r>
          </a:p>
        </p:txBody>
      </p:sp>
      <p:sp>
        <p:nvSpPr>
          <p:cNvPr id="8" name="TextBox 7">
            <a:extLst>
              <a:ext uri="{FF2B5EF4-FFF2-40B4-BE49-F238E27FC236}">
                <a16:creationId xmlns:a16="http://schemas.microsoft.com/office/drawing/2014/main" id="{5EADA424-5EEF-E512-3A46-8B347D6EDF92}"/>
              </a:ext>
            </a:extLst>
          </p:cNvPr>
          <p:cNvSpPr txBox="1"/>
          <p:nvPr/>
        </p:nvSpPr>
        <p:spPr>
          <a:xfrm>
            <a:off x="8049563" y="1183892"/>
            <a:ext cx="3623400" cy="830997"/>
          </a:xfrm>
          <a:prstGeom prst="rect">
            <a:avLst/>
          </a:prstGeom>
          <a:solidFill>
            <a:schemeClr val="accent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Datasets</a:t>
            </a:r>
            <a:endParaRPr kumimoji="0" lang="en-US" sz="2000" b="0"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Your</a:t>
            </a:r>
            <a:r>
              <a:rPr kumimoji="0" lang="en-US" sz="1400" b="0" i="1" u="none" strike="noStrike" kern="1200" cap="none" spc="0" normalizeH="0" noProof="0" dirty="0">
                <a:ln>
                  <a:noFill/>
                </a:ln>
                <a:solidFill>
                  <a:schemeClr val="bg1"/>
                </a:solidFill>
                <a:effectLst/>
                <a:uLnTx/>
                <a:uFillTx/>
                <a:latin typeface="Segoe UI Semibold"/>
                <a:ea typeface="Calibri" panose="020F0502020204030204" pitchFamily="34" charset="0"/>
                <a:cs typeface="+mn-cs"/>
              </a:rPr>
              <a:t> own data </a:t>
            </a: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must be uploaded at least 2 weeks prior to the workshop</a:t>
            </a:r>
          </a:p>
        </p:txBody>
      </p:sp>
    </p:spTree>
    <p:extLst>
      <p:ext uri="{BB962C8B-B14F-4D97-AF65-F5344CB8AC3E}">
        <p14:creationId xmlns:p14="http://schemas.microsoft.com/office/powerpoint/2010/main" val="13639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DC57BF7-6ABA-A61A-FC34-7227D2E0D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247" y="0"/>
            <a:ext cx="9739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8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2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24928</TotalTime>
  <Words>2840</Words>
  <Application>Microsoft Office PowerPoint</Application>
  <PresentationFormat>Widescreen</PresentationFormat>
  <Paragraphs>249</Paragraphs>
  <Slides>13</Slides>
  <Notes>6</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5" baseType="lpstr">
      <vt:lpstr>-apple-system</vt:lpstr>
      <vt:lpstr>Arial</vt:lpstr>
      <vt:lpstr>Arial,Sans-Serif</vt:lpstr>
      <vt:lpstr>Calibri</vt:lpstr>
      <vt:lpstr>Georgia</vt:lpstr>
      <vt:lpstr>Gotham Book</vt:lpstr>
      <vt:lpstr>Segoe UI</vt:lpstr>
      <vt:lpstr>Segoe UI Semibold</vt:lpstr>
      <vt:lpstr>SegoeUI</vt:lpstr>
      <vt:lpstr>Wingdings</vt:lpstr>
      <vt:lpstr>2_Azure w/ EAE</vt:lpstr>
      <vt:lpstr>think-cell Slide</vt:lpstr>
      <vt:lpstr>GPT Azure Search Engine</vt:lpstr>
      <vt:lpstr>The Need for Better Document &amp; Knowledge Management</vt:lpstr>
      <vt:lpstr>Common applications of cognitive search</vt:lpstr>
      <vt:lpstr>GPT Azure Search Engine</vt:lpstr>
      <vt:lpstr>The GPT Azure Search Engine Accelerator</vt:lpstr>
      <vt:lpstr>The Workshop Details</vt:lpstr>
      <vt:lpstr>3-5 Day Workshop Agenda</vt:lpstr>
      <vt:lpstr>The Prerequisites </vt:lpstr>
      <vt:lpstr>PowerPoint Presentation</vt:lpstr>
      <vt:lpstr>Next steps: How to engage?</vt:lpstr>
      <vt:lpstr>Thank you!</vt:lpstr>
      <vt:lpstr>2 Day Workshop Agenda</vt:lpstr>
      <vt:lpstr>The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GPT Azure Search Engine</dc:title>
  <dc:creator>Julia Heseltine</dc:creator>
  <cp:lastModifiedBy>Julia Heseltine</cp:lastModifiedBy>
  <cp:revision>7</cp:revision>
  <dcterms:created xsi:type="dcterms:W3CDTF">2023-05-01T22:48:40Z</dcterms:created>
  <dcterms:modified xsi:type="dcterms:W3CDTF">2023-06-29T15:15:21Z</dcterms:modified>
</cp:coreProperties>
</file>